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6" r:id="rId5"/>
  </p:sldIdLst>
  <p:sldSz cx="6858000" cy="9906000" type="A4"/>
  <p:notesSz cx="6858000" cy="91440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  <p:embeddedFont>
      <p:font typeface="Montserrat" panose="00000500000000000000" pitchFamily="2" charset="0"/>
      <p:regular r:id="rId12"/>
      <p:bold r:id="rId13"/>
      <p:italic r:id="rId14"/>
      <p:boldItalic r:id="rId15"/>
    </p:embeddedFont>
    <p:embeddedFont>
      <p:font typeface="Roboto" panose="02000000000000000000" pitchFamily="2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6A94"/>
    <a:srgbClr val="0FA95F"/>
    <a:srgbClr val="CB3612"/>
    <a:srgbClr val="A6A6A6"/>
    <a:srgbClr val="7F7F7F"/>
    <a:srgbClr val="5A98E5"/>
    <a:srgbClr val="262626"/>
    <a:srgbClr val="CDE0F7"/>
    <a:srgbClr val="D7E6F9"/>
    <a:srgbClr val="D4E4F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13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58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06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customXml" Target="../customXml/item2.xml"/><Relationship Id="rId16" Type="http://schemas.openxmlformats.org/officeDocument/2006/relationships/font" Target="fonts/font9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Rival" userId="662d2cfd-0124-425f-80cd-42f46be4eebf" providerId="ADAL" clId="{04B73977-C2A9-4D2D-9E78-1C933614D267}"/>
    <pc:docChg chg="modSld">
      <pc:chgData name="Paula Rival" userId="662d2cfd-0124-425f-80cd-42f46be4eebf" providerId="ADAL" clId="{04B73977-C2A9-4D2D-9E78-1C933614D267}" dt="2024-03-27T01:40:05.640" v="1" actId="20577"/>
      <pc:docMkLst>
        <pc:docMk/>
      </pc:docMkLst>
      <pc:sldChg chg="modSp mod">
        <pc:chgData name="Paula Rival" userId="662d2cfd-0124-425f-80cd-42f46be4eebf" providerId="ADAL" clId="{04B73977-C2A9-4D2D-9E78-1C933614D267}" dt="2024-03-27T01:40:05.640" v="1" actId="20577"/>
        <pc:sldMkLst>
          <pc:docMk/>
          <pc:sldMk cId="2005186486" sldId="266"/>
        </pc:sldMkLst>
        <pc:graphicFrameChg chg="modGraphic">
          <ac:chgData name="Paula Rival" userId="662d2cfd-0124-425f-80cd-42f46be4eebf" providerId="ADAL" clId="{04B73977-C2A9-4D2D-9E78-1C933614D267}" dt="2024-03-27T01:40:05.640" v="1" actId="20577"/>
          <ac:graphicFrameMkLst>
            <pc:docMk/>
            <pc:sldMk cId="2005186486" sldId="266"/>
            <ac:graphicFrameMk id="2" creationId="{3C3EA48F-D453-D3C0-4D64-5E631BA21EC1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E8964E-51E9-09B3-128E-262451EC02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663C23-1A96-7C20-16F1-4978E9BD4A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EEA7F-0C67-43D5-B978-E371279BDB4A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EE513C-D24B-5320-B264-F910EA2768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F74DEE-5D76-F25D-5F39-2DC2ABE8B8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88DA0-603F-4355-A27D-B42847D3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62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C986E-28DA-48F0-A8DE-AE78A6A6FA08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258D5-E2BA-4447-887B-A43CC0D40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92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777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5F2AF-C2D1-4FBA-8F7B-07532E7C2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46" y="266700"/>
            <a:ext cx="4697920" cy="10335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8CB023-5340-4A6B-B3F2-35B1C04399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r>
              <a:rPr lang="en-US"/>
              <a:t>  </a:t>
            </a:r>
            <a:fld id="{6B35FBF6-A970-49FE-9E7C-9A8AB0DA30C9}" type="slidenum">
              <a:rPr lang="en-US" smtClean="0"/>
              <a:pPr algn="ctr"/>
              <a:t>‹#›</a:t>
            </a:fld>
            <a:r>
              <a:rPr lang="en-US"/>
              <a:t> |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32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D2A0661D-F215-408C-A92F-02F8F4D935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9100" y="419100"/>
            <a:ext cx="6019800" cy="9067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9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41C588-2BAB-404C-B0A2-68C4EB79A4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r>
              <a:rPr lang="en-US"/>
              <a:t>  </a:t>
            </a:r>
            <a:fld id="{6B35FBF6-A970-49FE-9E7C-9A8AB0DA30C9}" type="slidenum">
              <a:rPr lang="en-US" smtClean="0"/>
              <a:pPr algn="ctr"/>
              <a:t>‹#›</a:t>
            </a:fld>
            <a:r>
              <a:rPr lang="en-US"/>
              <a:t> | 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A0FB02A-A5A3-4F22-BDA0-2E99ABA946D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9100" y="5359400"/>
            <a:ext cx="6018900" cy="20621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0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51;p13">
            <a:extLst>
              <a:ext uri="{FF2B5EF4-FFF2-40B4-BE49-F238E27FC236}">
                <a16:creationId xmlns:a16="http://schemas.microsoft.com/office/drawing/2014/main" id="{FD335D2A-3DFA-481E-98F0-8330A2A46D34}"/>
              </a:ext>
            </a:extLst>
          </p:cNvPr>
          <p:cNvSpPr/>
          <p:nvPr userDrawn="1"/>
        </p:nvSpPr>
        <p:spPr>
          <a:xfrm>
            <a:off x="0" y="9439678"/>
            <a:ext cx="6858000" cy="208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" name="Google Shape;52;p13">
            <a:extLst>
              <a:ext uri="{FF2B5EF4-FFF2-40B4-BE49-F238E27FC236}">
                <a16:creationId xmlns:a16="http://schemas.microsoft.com/office/drawing/2014/main" id="{502F25B3-7526-4E5D-89BD-5F3FD61FD607}"/>
              </a:ext>
            </a:extLst>
          </p:cNvPr>
          <p:cNvSpPr/>
          <p:nvPr userDrawn="1"/>
        </p:nvSpPr>
        <p:spPr>
          <a:xfrm>
            <a:off x="254000" y="9436056"/>
            <a:ext cx="1514979" cy="2422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327D0DC5-32DD-4B8F-8284-8A18CF6D5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1517" y="9344877"/>
            <a:ext cx="451926" cy="397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dirty="0"/>
              <a:t>  </a:t>
            </a:r>
            <a:fld id="{6B35FBF6-A970-49FE-9E7C-9A8AB0DA30C9}" type="slidenum">
              <a:rPr lang="en-US" smtClean="0"/>
              <a:pPr algn="ctr"/>
              <a:t>‹#›</a:t>
            </a:fld>
            <a:r>
              <a:rPr lang="en-US" dirty="0"/>
              <a:t> |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43EB18-D9A5-47E3-8FD9-CB2100124298}"/>
              </a:ext>
            </a:extLst>
          </p:cNvPr>
          <p:cNvSpPr txBox="1"/>
          <p:nvPr userDrawn="1"/>
        </p:nvSpPr>
        <p:spPr>
          <a:xfrm>
            <a:off x="543360" y="9436056"/>
            <a:ext cx="122561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© Bryan Whitefield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115F77-97E3-49C1-9589-ADAA5C34F2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30295" y="230397"/>
            <a:ext cx="561005" cy="69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63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3" r:id="rId3"/>
    <p:sldLayoutId id="2147483665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72" userDrawn="1">
          <p15:clr>
            <a:srgbClr val="F26B43"/>
          </p15:clr>
        </p15:guide>
        <p15:guide id="2" pos="4152" userDrawn="1">
          <p15:clr>
            <a:srgbClr val="F26B43"/>
          </p15:clr>
        </p15:guide>
        <p15:guide id="3" pos="168" userDrawn="1">
          <p15:clr>
            <a:srgbClr val="F26B43"/>
          </p15:clr>
        </p15:guide>
        <p15:guide id="4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391899-31DC-4171-B311-51B56A9381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r>
              <a:rPr lang="en-US"/>
              <a:t>  </a:t>
            </a:r>
            <a:fld id="{6B35FBF6-A970-49FE-9E7C-9A8AB0DA30C9}" type="slidenum">
              <a:rPr lang="en-US" smtClean="0"/>
              <a:pPr algn="ctr"/>
              <a:t>1</a:t>
            </a:fld>
            <a:r>
              <a:rPr lang="en-US"/>
              <a:t> | </a:t>
            </a:r>
            <a:endParaRPr lang="en-US" dirty="0"/>
          </a:p>
        </p:txBody>
      </p:sp>
      <p:graphicFrame>
        <p:nvGraphicFramePr>
          <p:cNvPr id="2" name="object 5">
            <a:extLst>
              <a:ext uri="{FF2B5EF4-FFF2-40B4-BE49-F238E27FC236}">
                <a16:creationId xmlns:a16="http://schemas.microsoft.com/office/drawing/2014/main" id="{3C3EA48F-D453-D3C0-4D64-5E631BA21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322385"/>
              </p:ext>
            </p:extLst>
          </p:nvPr>
        </p:nvGraphicFramePr>
        <p:xfrm>
          <a:off x="218107" y="961710"/>
          <a:ext cx="6421786" cy="8181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3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9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438">
                <a:tc>
                  <a:txBody>
                    <a:bodyPr/>
                    <a:lstStyle/>
                    <a:p>
                      <a:pPr marL="149225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Building</a:t>
                      </a:r>
                      <a:r>
                        <a:rPr sz="900" b="1" spc="-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Block</a:t>
                      </a: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Prompts</a:t>
                      </a: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2776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Strengths/</a:t>
                      </a:r>
                      <a:r>
                        <a:rPr sz="900" b="1" spc="-5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Weaknesses</a:t>
                      </a:r>
                      <a:endParaRPr sz="900" dirty="0">
                        <a:solidFill>
                          <a:srgbClr val="FF000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133">
                <a:tc>
                  <a:txBody>
                    <a:bodyPr/>
                    <a:lstStyle/>
                    <a:p>
                      <a:pPr marL="68580" marR="357505" algn="l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000" b="1" spc="-5" dirty="0">
                          <a:latin typeface="+mn-lt"/>
                          <a:cs typeface="Arial"/>
                        </a:rPr>
                        <a:t>Strategy &amp;  </a:t>
                      </a:r>
                      <a:r>
                        <a:rPr sz="1000" b="1" dirty="0">
                          <a:latin typeface="+mn-lt"/>
                          <a:cs typeface="Arial"/>
                        </a:rPr>
                        <a:t>Performan</a:t>
                      </a:r>
                      <a:r>
                        <a:rPr sz="1000" b="1" spc="-10" dirty="0">
                          <a:latin typeface="+mn-lt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+mn-lt"/>
                          <a:cs typeface="Arial"/>
                        </a:rPr>
                        <a:t>e</a:t>
                      </a:r>
                      <a:endParaRPr sz="1000" dirty="0">
                        <a:latin typeface="+mn-lt"/>
                        <a:cs typeface="Arial"/>
                      </a:endParaRPr>
                    </a:p>
                  </a:txBody>
                  <a:tcPr marL="0" marR="0" marT="184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466725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dirty="0">
                          <a:latin typeface="+mn-lt"/>
                          <a:cs typeface="Arial"/>
                        </a:rPr>
                        <a:t>Res</a:t>
                      </a:r>
                      <a:r>
                        <a:rPr sz="900" spc="5" dirty="0">
                          <a:latin typeface="+mn-lt"/>
                          <a:cs typeface="Arial"/>
                        </a:rPr>
                        <a:t>e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arch  </a:t>
                      </a:r>
                      <a:r>
                        <a:rPr sz="900" spc="-5" dirty="0">
                          <a:latin typeface="+mn-lt"/>
                          <a:cs typeface="Arial"/>
                        </a:rPr>
                        <a:t>Analysis  Planning  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KPIs</a:t>
                      </a:r>
                    </a:p>
                    <a:p>
                      <a:pPr marL="68580" marR="40767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spc="-5" dirty="0">
                          <a:latin typeface="+mn-lt"/>
                          <a:cs typeface="Arial"/>
                        </a:rPr>
                        <a:t>Reporting  M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onitor</a:t>
                      </a:r>
                      <a:r>
                        <a:rPr sz="900" spc="-10" dirty="0">
                          <a:latin typeface="+mn-lt"/>
                          <a:cs typeface="Arial"/>
                        </a:rPr>
                        <a:t>i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ng  </a:t>
                      </a:r>
                      <a:r>
                        <a:rPr sz="900" spc="-5" dirty="0">
                          <a:latin typeface="+mn-lt"/>
                          <a:cs typeface="Arial"/>
                        </a:rPr>
                        <a:t>Scanning</a:t>
                      </a: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184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Not so strong on research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Need to do much more scanning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Merit in the division and company annual planning processes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Good KPIs and reporting externally but not internally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Getting there with governance/monitoring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171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0399">
                <a:tc>
                  <a:txBody>
                    <a:bodyPr/>
                    <a:lstStyle/>
                    <a:p>
                      <a:pPr marL="68580" marR="47625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latin typeface="+mn-lt"/>
                          <a:cs typeface="Arial"/>
                        </a:rPr>
                        <a:t>People </a:t>
                      </a:r>
                      <a:r>
                        <a:rPr sz="900" b="1" spc="-5" dirty="0">
                          <a:latin typeface="+mn-lt"/>
                          <a:cs typeface="Arial"/>
                        </a:rPr>
                        <a:t>&amp;  </a:t>
                      </a:r>
                      <a:r>
                        <a:rPr sz="900" b="1" dirty="0">
                          <a:latin typeface="+mn-lt"/>
                          <a:cs typeface="Arial"/>
                        </a:rPr>
                        <a:t>K</a:t>
                      </a:r>
                      <a:r>
                        <a:rPr sz="900" b="1" spc="-5" dirty="0">
                          <a:latin typeface="+mn-lt"/>
                          <a:cs typeface="Arial"/>
                        </a:rPr>
                        <a:t>n</a:t>
                      </a:r>
                      <a:r>
                        <a:rPr sz="900" b="1" dirty="0">
                          <a:latin typeface="+mn-lt"/>
                          <a:cs typeface="Arial"/>
                        </a:rPr>
                        <a:t>owledge</a:t>
                      </a:r>
                      <a:endParaRPr sz="900">
                        <a:latin typeface="+mn-lt"/>
                        <a:cs typeface="Arial"/>
                      </a:endParaRPr>
                    </a:p>
                  </a:txBody>
                  <a:tcPr marL="0" marR="0" marT="8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466725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spc="-5" dirty="0">
                          <a:latin typeface="+mn-lt"/>
                          <a:cs typeface="Arial"/>
                        </a:rPr>
                        <a:t>Skills  Planning  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Ov</a:t>
                      </a:r>
                      <a:r>
                        <a:rPr sz="900" spc="5" dirty="0">
                          <a:latin typeface="+mn-lt"/>
                          <a:cs typeface="Arial"/>
                        </a:rPr>
                        <a:t>e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rs</a:t>
                      </a:r>
                      <a:r>
                        <a:rPr sz="900" spc="-10" dirty="0">
                          <a:latin typeface="+mn-lt"/>
                          <a:cs typeface="Arial"/>
                        </a:rPr>
                        <a:t>i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ght  </a:t>
                      </a:r>
                      <a:r>
                        <a:rPr sz="900" spc="-5" dirty="0">
                          <a:latin typeface="+mn-lt"/>
                          <a:cs typeface="Arial"/>
                        </a:rPr>
                        <a:t>Sharing  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Transfer</a:t>
                      </a:r>
                    </a:p>
                  </a:txBody>
                  <a:tcPr marL="0" marR="0" marT="44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High skill levels in general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Succession planning is poor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Skills development is excellent in pockets but needs better coordination – committed but not effective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Sharing is not adequate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Transfer is not adequate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0275">
                <a:tc>
                  <a:txBody>
                    <a:bodyPr/>
                    <a:lstStyle/>
                    <a:p>
                      <a:pPr marL="68580" marR="542925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b="1" spc="-5" dirty="0">
                          <a:latin typeface="+mn-lt"/>
                          <a:cs typeface="Arial"/>
                        </a:rPr>
                        <a:t>Process</a:t>
                      </a:r>
                      <a:r>
                        <a:rPr sz="900" b="1" spc="-6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+mn-lt"/>
                          <a:cs typeface="Arial"/>
                        </a:rPr>
                        <a:t>&amp;  Systems</a:t>
                      </a: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8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31496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spc="-5" dirty="0">
                          <a:latin typeface="+mn-lt"/>
                          <a:cs typeface="Arial"/>
                        </a:rPr>
                        <a:t>Programs  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Projects  Complexity  </a:t>
                      </a:r>
                      <a:r>
                        <a:rPr sz="900" spc="-5" dirty="0">
                          <a:latin typeface="+mn-lt"/>
                          <a:cs typeface="Arial"/>
                        </a:rPr>
                        <a:t>Technology  Change  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Co</a:t>
                      </a:r>
                      <a:r>
                        <a:rPr sz="900" spc="5" dirty="0">
                          <a:latin typeface="+mn-lt"/>
                          <a:cs typeface="Arial"/>
                        </a:rPr>
                        <a:t>m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pl</a:t>
                      </a:r>
                      <a:r>
                        <a:rPr sz="900" spc="-5" dirty="0">
                          <a:latin typeface="+mn-lt"/>
                          <a:cs typeface="Arial"/>
                        </a:rPr>
                        <a:t>i</a:t>
                      </a:r>
                      <a:r>
                        <a:rPr sz="900" spc="-10" dirty="0">
                          <a:latin typeface="+mn-lt"/>
                          <a:cs typeface="Arial"/>
                        </a:rPr>
                        <a:t>a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nce</a:t>
                      </a:r>
                    </a:p>
                  </a:txBody>
                  <a:tcPr marL="0" marR="0" marT="8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Generally pretty good, in particular in projects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Poor at change management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Compliance is improving but needs much more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Better road map for technology than we had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0030">
                <a:tc>
                  <a:txBody>
                    <a:bodyPr/>
                    <a:lstStyle/>
                    <a:p>
                      <a:pPr marL="68580" marR="586105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latin typeface="+mn-lt"/>
                          <a:cs typeface="Arial"/>
                        </a:rPr>
                        <a:t>Assets </a:t>
                      </a:r>
                      <a:r>
                        <a:rPr sz="900" b="1" spc="-5" dirty="0">
                          <a:latin typeface="+mn-lt"/>
                          <a:cs typeface="Arial"/>
                        </a:rPr>
                        <a:t>&amp;  </a:t>
                      </a:r>
                      <a:r>
                        <a:rPr sz="900" b="1" dirty="0">
                          <a:latin typeface="+mn-lt"/>
                          <a:cs typeface="Arial"/>
                        </a:rPr>
                        <a:t>Liabiliti</a:t>
                      </a:r>
                      <a:r>
                        <a:rPr sz="900" b="1" spc="-10" dirty="0">
                          <a:latin typeface="+mn-lt"/>
                          <a:cs typeface="Arial"/>
                        </a:rPr>
                        <a:t>e</a:t>
                      </a:r>
                      <a:r>
                        <a:rPr sz="900" b="1" dirty="0">
                          <a:latin typeface="+mn-lt"/>
                          <a:cs typeface="Arial"/>
                        </a:rPr>
                        <a:t>s</a:t>
                      </a:r>
                      <a:endParaRPr sz="900">
                        <a:latin typeface="+mn-lt"/>
                        <a:cs typeface="Arial"/>
                      </a:endParaRPr>
                    </a:p>
                  </a:txBody>
                  <a:tcPr marL="0" marR="0" marT="8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127635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spc="-5" dirty="0">
                          <a:latin typeface="+mn-lt"/>
                          <a:cs typeface="Arial"/>
                        </a:rPr>
                        <a:t>Physical  Intangible  Balance</a:t>
                      </a:r>
                      <a:r>
                        <a:rPr sz="900" spc="-5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+mn-lt"/>
                          <a:cs typeface="Arial"/>
                        </a:rPr>
                        <a:t>Sheet  Insurable  Legal</a:t>
                      </a:r>
                      <a:endParaRPr sz="900">
                        <a:latin typeface="+mn-lt"/>
                        <a:cs typeface="Arial"/>
                      </a:endParaRPr>
                    </a:p>
                  </a:txBody>
                  <a:tcPr marL="0" marR="0" marT="8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Pretty strong re physical assets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Not much by way of IP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Balance sheet is very strong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Insurance is robust via major insurance broker with peer review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Strong on managing risk in contracts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0399">
                <a:tc>
                  <a:txBody>
                    <a:bodyPr/>
                    <a:lstStyle/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b="1" spc="-5" dirty="0">
                          <a:latin typeface="+mn-lt"/>
                          <a:cs typeface="Arial"/>
                        </a:rPr>
                        <a:t>Culture</a:t>
                      </a: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281305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dirty="0">
                          <a:latin typeface="+mn-lt"/>
                          <a:cs typeface="Arial"/>
                        </a:rPr>
                        <a:t>Values  Goals  </a:t>
                      </a:r>
                      <a:r>
                        <a:rPr sz="900" spc="-5" dirty="0">
                          <a:latin typeface="+mn-lt"/>
                          <a:cs typeface="Arial"/>
                        </a:rPr>
                        <a:t>Leadership  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St</a:t>
                      </a:r>
                      <a:r>
                        <a:rPr sz="900" spc="5" dirty="0">
                          <a:latin typeface="+mn-lt"/>
                          <a:cs typeface="Arial"/>
                        </a:rPr>
                        <a:t>e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ward</a:t>
                      </a:r>
                      <a:r>
                        <a:rPr sz="900" spc="-15" dirty="0">
                          <a:latin typeface="+mn-lt"/>
                          <a:cs typeface="Arial"/>
                        </a:rPr>
                        <a:t>s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hip</a:t>
                      </a:r>
                    </a:p>
                    <a:p>
                      <a:pPr marL="68580" marR="60325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900" spc="-5" dirty="0">
                          <a:latin typeface="+mn-lt"/>
                          <a:cs typeface="Arial"/>
                        </a:rPr>
                        <a:t>Accountability  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Com</a:t>
                      </a:r>
                      <a:r>
                        <a:rPr sz="900" spc="5" dirty="0">
                          <a:latin typeface="+mn-lt"/>
                          <a:cs typeface="Arial"/>
                        </a:rPr>
                        <a:t>m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unic</a:t>
                      </a:r>
                      <a:r>
                        <a:rPr sz="900" spc="-10" dirty="0">
                          <a:latin typeface="+mn-lt"/>
                          <a:cs typeface="Arial"/>
                        </a:rPr>
                        <a:t>a</a:t>
                      </a:r>
                      <a:r>
                        <a:rPr sz="900" dirty="0">
                          <a:latin typeface="+mn-lt"/>
                          <a:cs typeface="Arial"/>
                        </a:rPr>
                        <a:t>tion</a:t>
                      </a:r>
                    </a:p>
                  </a:txBody>
                  <a:tcPr marL="0" marR="0" marT="44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High ethics/morals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Strong leadership team – visible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Open/transparent culture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latin typeface="+mn-lt"/>
                          <a:cs typeface="Arial"/>
                        </a:rPr>
                        <a:t>OK on accountability but could improve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Try hard on communication but...</a:t>
                      </a:r>
                    </a:p>
                    <a:p>
                      <a:pPr marL="326390" indent="-180340">
                        <a:lnSpc>
                          <a:spcPct val="120000"/>
                        </a:lnSpc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  <a:tabLst>
                          <a:tab pos="326390" algn="l"/>
                        </a:tabLst>
                      </a:pPr>
                      <a:endParaRPr sz="900" dirty="0">
                        <a:latin typeface="+mn-lt"/>
                        <a:cs typeface="Arial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object 4">
            <a:extLst>
              <a:ext uri="{FF2B5EF4-FFF2-40B4-BE49-F238E27FC236}">
                <a16:creationId xmlns:a16="http://schemas.microsoft.com/office/drawing/2014/main" id="{FA214D80-820B-156F-99E6-A64972BE6F5B}"/>
              </a:ext>
            </a:extLst>
          </p:cNvPr>
          <p:cNvSpPr txBox="1"/>
          <p:nvPr/>
        </p:nvSpPr>
        <p:spPr>
          <a:xfrm>
            <a:off x="569931" y="9298198"/>
            <a:ext cx="5718138" cy="4444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20000"/>
              </a:lnSpc>
            </a:pPr>
            <a:endParaRPr sz="800" dirty="0">
              <a:cs typeface="Carlito"/>
            </a:endParaRPr>
          </a:p>
          <a:p>
            <a:pPr marL="12700" marR="184785">
              <a:lnSpc>
                <a:spcPct val="120000"/>
              </a:lnSpc>
            </a:pPr>
            <a:r>
              <a:rPr sz="800" spc="-5" dirty="0">
                <a:cs typeface="Arial"/>
              </a:rPr>
              <a:t>© Bryan Whitefield Consulting (While copyright remains with Bryan Whitefield Consulting, Bryan Whitefield  Consulting grants permission for you to utilise this tool or template </a:t>
            </a:r>
            <a:r>
              <a:rPr sz="800" dirty="0">
                <a:cs typeface="Arial"/>
              </a:rPr>
              <a:t>for </a:t>
            </a:r>
            <a:r>
              <a:rPr sz="800" spc="-5" dirty="0">
                <a:cs typeface="Arial"/>
              </a:rPr>
              <a:t>your own internal</a:t>
            </a:r>
            <a:r>
              <a:rPr sz="800" spc="95" dirty="0">
                <a:cs typeface="Arial"/>
              </a:rPr>
              <a:t> </a:t>
            </a:r>
            <a:r>
              <a:rPr sz="800" spc="5" dirty="0">
                <a:cs typeface="Arial"/>
              </a:rPr>
              <a:t>use.).</a:t>
            </a:r>
            <a:endParaRPr sz="800" dirty="0">
              <a:cs typeface="Arial"/>
            </a:endParaRPr>
          </a:p>
        </p:txBody>
      </p:sp>
      <p:pic>
        <p:nvPicPr>
          <p:cNvPr id="4" name="Picture 3" descr="Bryan Whitefield, MRMIA, CCRO">
            <a:extLst>
              <a:ext uri="{FF2B5EF4-FFF2-40B4-BE49-F238E27FC236}">
                <a16:creationId xmlns:a16="http://schemas.microsoft.com/office/drawing/2014/main" id="{4D63F291-899E-4C86-243B-16A195925B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6858000" cy="72041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29AE9ED-72CA-2204-B07A-B566E9604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07" y="201489"/>
            <a:ext cx="4027683" cy="31743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CAPABILITY ANALYSIS</a:t>
            </a:r>
            <a:endParaRPr lang="en-PH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442B943A-0399-8630-4070-5CE281D0E5C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1" y="44826"/>
            <a:ext cx="848692" cy="630758"/>
          </a:xfrm>
          <a:prstGeom prst="rect">
            <a:avLst/>
          </a:prstGeom>
        </p:spPr>
      </p:pic>
      <p:sp>
        <p:nvSpPr>
          <p:cNvPr id="9" name="Oval 8" descr="Chess pieces with solid fill">
            <a:extLst>
              <a:ext uri="{FF2B5EF4-FFF2-40B4-BE49-F238E27FC236}">
                <a16:creationId xmlns:a16="http://schemas.microsoft.com/office/drawing/2014/main" id="{F67690E2-1450-5EF0-244C-51B768CB557C}"/>
              </a:ext>
            </a:extLst>
          </p:cNvPr>
          <p:cNvSpPr/>
          <p:nvPr/>
        </p:nvSpPr>
        <p:spPr>
          <a:xfrm>
            <a:off x="231517" y="1424778"/>
            <a:ext cx="576190" cy="510039"/>
          </a:xfrm>
          <a:prstGeom prst="ellipse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 t="-7000" b="-7000"/>
            </a:stretch>
          </a:blip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PH"/>
          </a:p>
        </p:txBody>
      </p:sp>
      <p:sp>
        <p:nvSpPr>
          <p:cNvPr id="10" name="Oval 9" descr="Scientific Thought with solid fill">
            <a:extLst>
              <a:ext uri="{FF2B5EF4-FFF2-40B4-BE49-F238E27FC236}">
                <a16:creationId xmlns:a16="http://schemas.microsoft.com/office/drawing/2014/main" id="{1ABA76F0-5371-2746-3734-C7491C1AC683}"/>
              </a:ext>
            </a:extLst>
          </p:cNvPr>
          <p:cNvSpPr/>
          <p:nvPr/>
        </p:nvSpPr>
        <p:spPr>
          <a:xfrm>
            <a:off x="231517" y="3021665"/>
            <a:ext cx="576190" cy="510039"/>
          </a:xfrm>
          <a:prstGeom prst="ellipse">
            <a:avLst/>
          </a:prstGeom>
          <a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PH"/>
          </a:p>
        </p:txBody>
      </p:sp>
      <p:sp>
        <p:nvSpPr>
          <p:cNvPr id="11" name="Oval 10" descr="Gears with solid fill">
            <a:extLst>
              <a:ext uri="{FF2B5EF4-FFF2-40B4-BE49-F238E27FC236}">
                <a16:creationId xmlns:a16="http://schemas.microsoft.com/office/drawing/2014/main" id="{102C332D-E78C-B4D3-F2D2-4F7FAE9D3889}"/>
              </a:ext>
            </a:extLst>
          </p:cNvPr>
          <p:cNvSpPr/>
          <p:nvPr/>
        </p:nvSpPr>
        <p:spPr>
          <a:xfrm>
            <a:off x="231517" y="4618552"/>
            <a:ext cx="576190" cy="510039"/>
          </a:xfrm>
          <a:prstGeom prst="ellipse">
            <a:avLst/>
          </a:prstGeom>
          <a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PH"/>
          </a:p>
        </p:txBody>
      </p:sp>
      <p:sp>
        <p:nvSpPr>
          <p:cNvPr id="12" name="Oval 11" descr="Briefcase with solid fill">
            <a:extLst>
              <a:ext uri="{FF2B5EF4-FFF2-40B4-BE49-F238E27FC236}">
                <a16:creationId xmlns:a16="http://schemas.microsoft.com/office/drawing/2014/main" id="{3E4DA4C4-4CFE-9136-A65D-190F3459AAF5}"/>
              </a:ext>
            </a:extLst>
          </p:cNvPr>
          <p:cNvSpPr/>
          <p:nvPr/>
        </p:nvSpPr>
        <p:spPr>
          <a:xfrm>
            <a:off x="231517" y="6215439"/>
            <a:ext cx="576190" cy="510039"/>
          </a:xfrm>
          <a:prstGeom prst="ellipse">
            <a:avLst/>
          </a:prstGeom>
          <a:blipFill>
            <a:blip r:embed="rId10" cstate="email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PH"/>
          </a:p>
        </p:txBody>
      </p:sp>
      <p:sp>
        <p:nvSpPr>
          <p:cNvPr id="13" name="Oval 12" descr="Cycle with people with solid fill">
            <a:extLst>
              <a:ext uri="{FF2B5EF4-FFF2-40B4-BE49-F238E27FC236}">
                <a16:creationId xmlns:a16="http://schemas.microsoft.com/office/drawing/2014/main" id="{A5028C99-2BA0-BB12-C377-7C5EADC02BA2}"/>
              </a:ext>
            </a:extLst>
          </p:cNvPr>
          <p:cNvSpPr/>
          <p:nvPr/>
        </p:nvSpPr>
        <p:spPr>
          <a:xfrm>
            <a:off x="231517" y="7812326"/>
            <a:ext cx="576190" cy="510039"/>
          </a:xfrm>
          <a:prstGeom prst="ellipse">
            <a:avLst/>
          </a:prstGeom>
          <a:blipFill>
            <a:blip r:embed="rId12" cstate="email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0518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5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E497A"/>
      </a:accent1>
      <a:accent2>
        <a:srgbClr val="185799"/>
      </a:accent2>
      <a:accent3>
        <a:srgbClr val="000000"/>
      </a:accent3>
      <a:accent4>
        <a:srgbClr val="BAD1E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w">
      <a:majorFont>
        <a:latin typeface="Bebas Neue"/>
        <a:ea typeface=""/>
        <a:cs typeface=""/>
      </a:majorFont>
      <a:minorFont>
        <a:latin typeface="Montserra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82859c-6a2e-45fb-9ab5-da658c862a38" xsi:nil="true"/>
    <lcf76f155ced4ddcb4097134ff3c332f xmlns="c496861c-abac-4135-8586-2b412b20395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966CC32A93764F866C92C12710BE8D" ma:contentTypeVersion="18" ma:contentTypeDescription="Create a new document." ma:contentTypeScope="" ma:versionID="6f8450082c48eca675458ee4e8cd75a6">
  <xsd:schema xmlns:xsd="http://www.w3.org/2001/XMLSchema" xmlns:xs="http://www.w3.org/2001/XMLSchema" xmlns:p="http://schemas.microsoft.com/office/2006/metadata/properties" xmlns:ns2="c496861c-abac-4135-8586-2b412b203956" xmlns:ns3="5d82859c-6a2e-45fb-9ab5-da658c862a38" targetNamespace="http://schemas.microsoft.com/office/2006/metadata/properties" ma:root="true" ma:fieldsID="db135a9186ee290af3e7715375457b0d" ns2:_="" ns3:_="">
    <xsd:import namespace="c496861c-abac-4135-8586-2b412b203956"/>
    <xsd:import namespace="5d82859c-6a2e-45fb-9ab5-da658c862a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6861c-abac-4135-8586-2b412b2039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c1b7938-8814-4d61-b4eb-38f1663c54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82859c-6a2e-45fb-9ab5-da658c862a38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b94502a-8f86-46a5-b808-014c9785206f}" ma:internalName="TaxCatchAll" ma:showField="CatchAllData" ma:web="5d82859c-6a2e-45fb-9ab5-da658c862a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10521E-C70F-4D88-A054-E3381FF5345F}">
  <ds:schemaRefs>
    <ds:schemaRef ds:uri="http://schemas.microsoft.com/office/2006/metadata/properties"/>
    <ds:schemaRef ds:uri="http://schemas.microsoft.com/office/infopath/2007/PartnerControls"/>
    <ds:schemaRef ds:uri="5d82859c-6a2e-45fb-9ab5-da658c862a38"/>
    <ds:schemaRef ds:uri="c496861c-abac-4135-8586-2b412b203956"/>
  </ds:schemaRefs>
</ds:datastoreItem>
</file>

<file path=customXml/itemProps2.xml><?xml version="1.0" encoding="utf-8"?>
<ds:datastoreItem xmlns:ds="http://schemas.openxmlformats.org/officeDocument/2006/customXml" ds:itemID="{4CE1AC31-2E7A-426D-A946-E03CD76912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D65A8D-BB67-4BB2-A61E-FC92D78297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6861c-abac-4135-8586-2b412b203956"/>
    <ds:schemaRef ds:uri="5d82859c-6a2e-45fb-9ab5-da658c862a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995</TotalTime>
  <Words>236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Courier New</vt:lpstr>
      <vt:lpstr>Montserrat</vt:lpstr>
      <vt:lpstr>Roboto</vt:lpstr>
      <vt:lpstr>Century Gothic</vt:lpstr>
      <vt:lpstr>Calibri</vt:lpstr>
      <vt:lpstr>Carlito</vt:lpstr>
      <vt:lpstr>Office Theme</vt:lpstr>
      <vt:lpstr>CAPABILITY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Asraful Alam</dc:creator>
  <cp:lastModifiedBy>Paula Rival</cp:lastModifiedBy>
  <cp:revision>140</cp:revision>
  <dcterms:created xsi:type="dcterms:W3CDTF">2022-04-12T03:04:44Z</dcterms:created>
  <dcterms:modified xsi:type="dcterms:W3CDTF">2024-03-27T01:40:14Z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0x0101008C966CC32A93764F866C92C12710BE8D</vt:lpwstr>
  </property>
  <property fmtid="{D5CDD505-2E9C-101B-9397-08002B2CF9AE}" pid="3" name="MediaServiceImageTags">
    <vt:lpwstr/>
  </property>
</Properties>
</file>