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4" d="100"/>
          <a:sy n="144" d="100"/>
        </p:scale>
        <p:origin x="96" y="57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32BDC-E5E1-4678-9349-32EA6FED154F}" type="datetimeFigureOut">
              <a:rPr lang="en-PH" smtClean="0"/>
              <a:t>15/02/2023</a:t>
            </a:fld>
            <a:endParaRPr lang="en-P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89E38D-FB44-4CD4-8BFD-EBE5EEF31513}" type="slidenum">
              <a:rPr lang="en-PH" smtClean="0"/>
              <a:t>‹#›</a:t>
            </a:fld>
            <a:endParaRPr lang="en-PH"/>
          </a:p>
        </p:txBody>
      </p:sp>
    </p:spTree>
    <p:extLst>
      <p:ext uri="{BB962C8B-B14F-4D97-AF65-F5344CB8AC3E}">
        <p14:creationId xmlns:p14="http://schemas.microsoft.com/office/powerpoint/2010/main" val="214940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1D6E-7658-922E-C9EE-893E2A1FF9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H"/>
          </a:p>
        </p:txBody>
      </p:sp>
      <p:sp>
        <p:nvSpPr>
          <p:cNvPr id="3" name="Subtitle 2">
            <a:extLst>
              <a:ext uri="{FF2B5EF4-FFF2-40B4-BE49-F238E27FC236}">
                <a16:creationId xmlns:a16="http://schemas.microsoft.com/office/drawing/2014/main" id="{9DE61063-4D98-53F4-E218-C117CA00AE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H"/>
          </a:p>
        </p:txBody>
      </p:sp>
      <p:sp>
        <p:nvSpPr>
          <p:cNvPr id="4" name="Date Placeholder 3">
            <a:extLst>
              <a:ext uri="{FF2B5EF4-FFF2-40B4-BE49-F238E27FC236}">
                <a16:creationId xmlns:a16="http://schemas.microsoft.com/office/drawing/2014/main" id="{B639AD6F-04A8-EB15-62D2-D5DAB9C80C71}"/>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AA0CD07C-460B-7D56-063B-86CFFC9D8CF9}"/>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918836C7-2DFA-63EA-9757-046EA56FE74C}"/>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280282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986CF-4279-01A0-F6B5-4A0C06958493}"/>
              </a:ext>
            </a:extLst>
          </p:cNvPr>
          <p:cNvSpPr>
            <a:spLocks noGrp="1"/>
          </p:cNvSpPr>
          <p:nvPr>
            <p:ph type="title"/>
          </p:nvPr>
        </p:nvSpPr>
        <p:spPr/>
        <p:txBody>
          <a:bodyPr/>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FAF7BB19-F790-1C3A-C29E-8F30F1336F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10988112-4767-3D3D-2413-9FC963188D37}"/>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9088F681-4BCC-21EF-02C1-CA410FB92521}"/>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4643047F-9725-5790-E306-99C1315EFAEA}"/>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306221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95BCA6-7B74-2C83-60B3-EC81F4AC52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0072B278-F4E5-8786-458C-F379D117FE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22B8DEFB-C8C4-39B9-44E5-7024C05DF2A8}"/>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5DFB999B-3BAE-0732-8F00-239F5FD15384}"/>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ACA2F64C-EFAE-6077-726C-644F4005B708}"/>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76231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669C5-F7C9-ACD4-36B6-60788DB44760}"/>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FC1AEDDC-1FC2-25B4-ACE2-E75B706B5F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27011156-87BF-BF1E-6B95-44833881D252}"/>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9134A409-9E81-5196-464E-C67403A715A9}"/>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E861BADE-1267-F730-4B68-8C241E920F7B}"/>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8592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ADF3-1CB4-24B2-E3A3-EC68EE11F5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H"/>
          </a:p>
        </p:txBody>
      </p:sp>
      <p:sp>
        <p:nvSpPr>
          <p:cNvPr id="3" name="Text Placeholder 2">
            <a:extLst>
              <a:ext uri="{FF2B5EF4-FFF2-40B4-BE49-F238E27FC236}">
                <a16:creationId xmlns:a16="http://schemas.microsoft.com/office/drawing/2014/main" id="{87E72DB5-ABE1-5E11-F244-C1031CCAB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30E32-DE60-26A7-5B1A-5AD5E4201342}"/>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07973FB6-7710-6A56-E1A5-7CD578C7FCF3}"/>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F8AFAAE9-21F5-BFED-0FF2-2EEBEDFE7EF9}"/>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4277574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26C5A-44C3-CE85-5918-192DA433B6DA}"/>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1B5F4754-9004-51D9-950F-43B61C3ECE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a:extLst>
              <a:ext uri="{FF2B5EF4-FFF2-40B4-BE49-F238E27FC236}">
                <a16:creationId xmlns:a16="http://schemas.microsoft.com/office/drawing/2014/main" id="{0F374DE1-54AC-64DA-AF5F-1E8B62AA79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a:extLst>
              <a:ext uri="{FF2B5EF4-FFF2-40B4-BE49-F238E27FC236}">
                <a16:creationId xmlns:a16="http://schemas.microsoft.com/office/drawing/2014/main" id="{E71D6054-11E6-4D20-6352-8B6CAA679645}"/>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6" name="Footer Placeholder 5">
            <a:extLst>
              <a:ext uri="{FF2B5EF4-FFF2-40B4-BE49-F238E27FC236}">
                <a16:creationId xmlns:a16="http://schemas.microsoft.com/office/drawing/2014/main" id="{AA50D122-2C58-FA1E-643B-7D4395579318}"/>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37FE09CE-3C4A-C0F4-32D6-77E4315F0A1B}"/>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29942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647F2-AFCD-63BE-33F1-4C7A4ADB5B43}"/>
              </a:ext>
            </a:extLst>
          </p:cNvPr>
          <p:cNvSpPr>
            <a:spLocks noGrp="1"/>
          </p:cNvSpPr>
          <p:nvPr>
            <p:ph type="title"/>
          </p:nvPr>
        </p:nvSpPr>
        <p:spPr>
          <a:xfrm>
            <a:off x="839788" y="365125"/>
            <a:ext cx="10515600" cy="1325563"/>
          </a:xfrm>
        </p:spPr>
        <p:txBody>
          <a:bodyPr/>
          <a:lstStyle/>
          <a:p>
            <a:r>
              <a:rPr lang="en-US"/>
              <a:t>Click to edit Master title style</a:t>
            </a:r>
            <a:endParaRPr lang="en-PH"/>
          </a:p>
        </p:txBody>
      </p:sp>
      <p:sp>
        <p:nvSpPr>
          <p:cNvPr id="3" name="Text Placeholder 2">
            <a:extLst>
              <a:ext uri="{FF2B5EF4-FFF2-40B4-BE49-F238E27FC236}">
                <a16:creationId xmlns:a16="http://schemas.microsoft.com/office/drawing/2014/main" id="{0B310475-7455-89A2-C632-7960EBAF6B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7D994B-6B8C-D669-3C92-79A3413FD3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a:extLst>
              <a:ext uri="{FF2B5EF4-FFF2-40B4-BE49-F238E27FC236}">
                <a16:creationId xmlns:a16="http://schemas.microsoft.com/office/drawing/2014/main" id="{30F97AEF-3FA9-DCD3-4D10-532C0F3609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2278CD-BA40-DFD3-4A3E-351C0F8D15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a:extLst>
              <a:ext uri="{FF2B5EF4-FFF2-40B4-BE49-F238E27FC236}">
                <a16:creationId xmlns:a16="http://schemas.microsoft.com/office/drawing/2014/main" id="{7BB6AC4A-4D95-E48E-CC41-4C68143CD4E8}"/>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8" name="Footer Placeholder 7">
            <a:extLst>
              <a:ext uri="{FF2B5EF4-FFF2-40B4-BE49-F238E27FC236}">
                <a16:creationId xmlns:a16="http://schemas.microsoft.com/office/drawing/2014/main" id="{D08DF6B8-7FD0-6FF6-4C51-589BDECE08B7}"/>
              </a:ext>
            </a:extLst>
          </p:cNvPr>
          <p:cNvSpPr>
            <a:spLocks noGrp="1"/>
          </p:cNvSpPr>
          <p:nvPr>
            <p:ph type="ftr" sz="quarter" idx="11"/>
          </p:nvPr>
        </p:nvSpPr>
        <p:spPr/>
        <p:txBody>
          <a:bodyPr/>
          <a:lstStyle/>
          <a:p>
            <a:endParaRPr lang="en-PH"/>
          </a:p>
        </p:txBody>
      </p:sp>
      <p:sp>
        <p:nvSpPr>
          <p:cNvPr id="9" name="Slide Number Placeholder 8">
            <a:extLst>
              <a:ext uri="{FF2B5EF4-FFF2-40B4-BE49-F238E27FC236}">
                <a16:creationId xmlns:a16="http://schemas.microsoft.com/office/drawing/2014/main" id="{3018A4BA-732E-5A42-02A5-F928831A7791}"/>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1102181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3C721-A80A-1F86-59C6-C1B4E61F2660}"/>
              </a:ext>
            </a:extLst>
          </p:cNvPr>
          <p:cNvSpPr>
            <a:spLocks noGrp="1"/>
          </p:cNvSpPr>
          <p:nvPr>
            <p:ph type="title"/>
          </p:nvPr>
        </p:nvSpPr>
        <p:spPr/>
        <p:txBody>
          <a:bodyPr/>
          <a:lstStyle/>
          <a:p>
            <a:r>
              <a:rPr lang="en-US"/>
              <a:t>Click to edit Master title style</a:t>
            </a:r>
            <a:endParaRPr lang="en-PH"/>
          </a:p>
        </p:txBody>
      </p:sp>
      <p:sp>
        <p:nvSpPr>
          <p:cNvPr id="3" name="Date Placeholder 2">
            <a:extLst>
              <a:ext uri="{FF2B5EF4-FFF2-40B4-BE49-F238E27FC236}">
                <a16:creationId xmlns:a16="http://schemas.microsoft.com/office/drawing/2014/main" id="{37EF9010-0EF1-5E79-484B-5CFA109BB8D9}"/>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4" name="Footer Placeholder 3">
            <a:extLst>
              <a:ext uri="{FF2B5EF4-FFF2-40B4-BE49-F238E27FC236}">
                <a16:creationId xmlns:a16="http://schemas.microsoft.com/office/drawing/2014/main" id="{4250FEC3-BA44-6134-30A1-5879E005FD97}"/>
              </a:ext>
            </a:extLst>
          </p:cNvPr>
          <p:cNvSpPr>
            <a:spLocks noGrp="1"/>
          </p:cNvSpPr>
          <p:nvPr>
            <p:ph type="ftr" sz="quarter" idx="11"/>
          </p:nvPr>
        </p:nvSpPr>
        <p:spPr/>
        <p:txBody>
          <a:bodyPr/>
          <a:lstStyle/>
          <a:p>
            <a:endParaRPr lang="en-PH"/>
          </a:p>
        </p:txBody>
      </p:sp>
      <p:sp>
        <p:nvSpPr>
          <p:cNvPr id="5" name="Slide Number Placeholder 4">
            <a:extLst>
              <a:ext uri="{FF2B5EF4-FFF2-40B4-BE49-F238E27FC236}">
                <a16:creationId xmlns:a16="http://schemas.microsoft.com/office/drawing/2014/main" id="{C6340DEF-AC64-FA60-5CF4-65D353F590DB}"/>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82908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7B27E9-F2F3-2E70-BCEF-2BD36173D1CD}"/>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3" name="Footer Placeholder 2">
            <a:extLst>
              <a:ext uri="{FF2B5EF4-FFF2-40B4-BE49-F238E27FC236}">
                <a16:creationId xmlns:a16="http://schemas.microsoft.com/office/drawing/2014/main" id="{167FD07F-FDBB-D384-E38F-A2AFE00D8924}"/>
              </a:ext>
            </a:extLst>
          </p:cNvPr>
          <p:cNvSpPr>
            <a:spLocks noGrp="1"/>
          </p:cNvSpPr>
          <p:nvPr>
            <p:ph type="ftr" sz="quarter" idx="11"/>
          </p:nvPr>
        </p:nvSpPr>
        <p:spPr/>
        <p:txBody>
          <a:bodyPr/>
          <a:lstStyle/>
          <a:p>
            <a:endParaRPr lang="en-PH"/>
          </a:p>
        </p:txBody>
      </p:sp>
      <p:sp>
        <p:nvSpPr>
          <p:cNvPr id="4" name="Slide Number Placeholder 3">
            <a:extLst>
              <a:ext uri="{FF2B5EF4-FFF2-40B4-BE49-F238E27FC236}">
                <a16:creationId xmlns:a16="http://schemas.microsoft.com/office/drawing/2014/main" id="{CF504FB4-3AA3-FA40-8080-FDB930816E51}"/>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497208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4ABE-9FE2-58AD-DF01-A184177ED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Content Placeholder 2">
            <a:extLst>
              <a:ext uri="{FF2B5EF4-FFF2-40B4-BE49-F238E27FC236}">
                <a16:creationId xmlns:a16="http://schemas.microsoft.com/office/drawing/2014/main" id="{F3C605F9-0AB8-8C78-FD35-126655A48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a:extLst>
              <a:ext uri="{FF2B5EF4-FFF2-40B4-BE49-F238E27FC236}">
                <a16:creationId xmlns:a16="http://schemas.microsoft.com/office/drawing/2014/main" id="{44478980-1062-AFF0-5781-86DFC23D7A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A57A9F-5685-A88C-38C8-CD119A73E204}"/>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6" name="Footer Placeholder 5">
            <a:extLst>
              <a:ext uri="{FF2B5EF4-FFF2-40B4-BE49-F238E27FC236}">
                <a16:creationId xmlns:a16="http://schemas.microsoft.com/office/drawing/2014/main" id="{BC345ADF-6CA6-BDD2-B26F-D205E5449D94}"/>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D412FE9B-8EFC-1052-9610-0774CDE72CA5}"/>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531994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984D3-6D81-917E-ACC5-7B6EE38CBC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Picture Placeholder 2">
            <a:extLst>
              <a:ext uri="{FF2B5EF4-FFF2-40B4-BE49-F238E27FC236}">
                <a16:creationId xmlns:a16="http://schemas.microsoft.com/office/drawing/2014/main" id="{78E0D4DD-FDED-DED6-DCE2-71D5FBFD53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a:extLst>
              <a:ext uri="{FF2B5EF4-FFF2-40B4-BE49-F238E27FC236}">
                <a16:creationId xmlns:a16="http://schemas.microsoft.com/office/drawing/2014/main" id="{C29CCF5D-9261-AC85-FB33-E246528736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A511C1-07AF-E439-6AE3-DC140A124849}"/>
              </a:ext>
            </a:extLst>
          </p:cNvPr>
          <p:cNvSpPr>
            <a:spLocks noGrp="1"/>
          </p:cNvSpPr>
          <p:nvPr>
            <p:ph type="dt" sz="half" idx="10"/>
          </p:nvPr>
        </p:nvSpPr>
        <p:spPr/>
        <p:txBody>
          <a:bodyPr/>
          <a:lstStyle/>
          <a:p>
            <a:fld id="{AB7255C7-AA48-4D0C-8C2A-CDC3AC902860}" type="datetimeFigureOut">
              <a:rPr lang="en-PH" smtClean="0"/>
              <a:t>15/02/2023</a:t>
            </a:fld>
            <a:endParaRPr lang="en-PH"/>
          </a:p>
        </p:txBody>
      </p:sp>
      <p:sp>
        <p:nvSpPr>
          <p:cNvPr id="6" name="Footer Placeholder 5">
            <a:extLst>
              <a:ext uri="{FF2B5EF4-FFF2-40B4-BE49-F238E27FC236}">
                <a16:creationId xmlns:a16="http://schemas.microsoft.com/office/drawing/2014/main" id="{1DA62ECB-0A31-3D35-2CBC-D1B19A638B9E}"/>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65FBD1BC-A6A4-151A-04D6-EEF9F135B817}"/>
              </a:ext>
            </a:extLst>
          </p:cNvPr>
          <p:cNvSpPr>
            <a:spLocks noGrp="1"/>
          </p:cNvSpPr>
          <p:nvPr>
            <p:ph type="sldNum" sz="quarter" idx="12"/>
          </p:nvPr>
        </p:nvSpPr>
        <p:spPr/>
        <p:txBody>
          <a:bodyPr/>
          <a:lstStyle/>
          <a:p>
            <a:fld id="{519BE617-F5BA-4D02-A289-0DDFC71B0496}" type="slidenum">
              <a:rPr lang="en-PH" smtClean="0"/>
              <a:t>‹#›</a:t>
            </a:fld>
            <a:endParaRPr lang="en-PH"/>
          </a:p>
        </p:txBody>
      </p:sp>
    </p:spTree>
    <p:extLst>
      <p:ext uri="{BB962C8B-B14F-4D97-AF65-F5344CB8AC3E}">
        <p14:creationId xmlns:p14="http://schemas.microsoft.com/office/powerpoint/2010/main" val="219401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7B9D63-46DF-E669-0087-4991C210D4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a:extLst>
              <a:ext uri="{FF2B5EF4-FFF2-40B4-BE49-F238E27FC236}">
                <a16:creationId xmlns:a16="http://schemas.microsoft.com/office/drawing/2014/main" id="{C79F2C3B-38B6-50F6-7401-87F423EF8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DBC61B07-60BF-C9EF-E164-A5A56BCD08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255C7-AA48-4D0C-8C2A-CDC3AC902860}" type="datetimeFigureOut">
              <a:rPr lang="en-PH" smtClean="0"/>
              <a:t>15/02/2023</a:t>
            </a:fld>
            <a:endParaRPr lang="en-PH"/>
          </a:p>
        </p:txBody>
      </p:sp>
      <p:sp>
        <p:nvSpPr>
          <p:cNvPr id="5" name="Footer Placeholder 4">
            <a:extLst>
              <a:ext uri="{FF2B5EF4-FFF2-40B4-BE49-F238E27FC236}">
                <a16:creationId xmlns:a16="http://schemas.microsoft.com/office/drawing/2014/main" id="{B48CA0EE-B5E5-9231-E28A-A5223D5D9E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a:extLst>
              <a:ext uri="{FF2B5EF4-FFF2-40B4-BE49-F238E27FC236}">
                <a16:creationId xmlns:a16="http://schemas.microsoft.com/office/drawing/2014/main" id="{5B39F1C3-65B6-7532-7B69-AED8B64D3B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BE617-F5BA-4D02-A289-0DDFC71B0496}" type="slidenum">
              <a:rPr lang="en-PH" smtClean="0"/>
              <a:t>‹#›</a:t>
            </a:fld>
            <a:endParaRPr lang="en-PH"/>
          </a:p>
        </p:txBody>
      </p:sp>
    </p:spTree>
    <p:extLst>
      <p:ext uri="{BB962C8B-B14F-4D97-AF65-F5344CB8AC3E}">
        <p14:creationId xmlns:p14="http://schemas.microsoft.com/office/powerpoint/2010/main" val="2510726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ryan Whitefield, MRMIA, CCRO">
            <a:extLst>
              <a:ext uri="{FF2B5EF4-FFF2-40B4-BE49-F238E27FC236}">
                <a16:creationId xmlns:a16="http://schemas.microsoft.com/office/drawing/2014/main" id="{CED17A54-FC71-C92B-089B-30629C9F049A}"/>
              </a:ext>
            </a:extLst>
          </p:cNvPr>
          <p:cNvPicPr>
            <a:picLocks noChangeAspect="1"/>
          </p:cNvPicPr>
          <p:nvPr/>
        </p:nvPicPr>
        <p:blipFill rotWithShape="1">
          <a:blip r:embed="rId2">
            <a:extLst>
              <a:ext uri="{28A0092B-C50C-407E-A947-70E740481C1C}">
                <a14:useLocalDpi xmlns:a14="http://schemas.microsoft.com/office/drawing/2010/main" val="0"/>
              </a:ext>
            </a:extLst>
          </a:blip>
          <a:srcRect r="35606"/>
          <a:stretch/>
        </p:blipFill>
        <p:spPr bwMode="auto">
          <a:xfrm>
            <a:off x="0" y="1"/>
            <a:ext cx="12192000" cy="498763"/>
          </a:xfrm>
          <a:prstGeom prst="rect">
            <a:avLst/>
          </a:prstGeom>
          <a:noFill/>
          <a:ln>
            <a:noFill/>
          </a:ln>
        </p:spPr>
      </p:pic>
      <p:sp>
        <p:nvSpPr>
          <p:cNvPr id="8" name="Title 5">
            <a:extLst>
              <a:ext uri="{FF2B5EF4-FFF2-40B4-BE49-F238E27FC236}">
                <a16:creationId xmlns:a16="http://schemas.microsoft.com/office/drawing/2014/main" id="{A2334340-DF49-2610-F16C-E9A3D6A4D605}"/>
              </a:ext>
            </a:extLst>
          </p:cNvPr>
          <p:cNvSpPr>
            <a:spLocks noGrp="1"/>
          </p:cNvSpPr>
          <p:nvPr>
            <p:ph type="title"/>
          </p:nvPr>
        </p:nvSpPr>
        <p:spPr>
          <a:xfrm>
            <a:off x="101600" y="64654"/>
            <a:ext cx="3491345" cy="369455"/>
          </a:xfrm>
        </p:spPr>
        <p:txBody>
          <a:bodyPr>
            <a:normAutofit/>
          </a:bodyPr>
          <a:lstStyle/>
          <a:p>
            <a:r>
              <a:rPr lang="en-US" sz="2000" b="1" dirty="0">
                <a:solidFill>
                  <a:schemeClr val="bg1"/>
                </a:solidFill>
                <a:latin typeface="Century Gothic" panose="020B0502020202020204" pitchFamily="34" charset="0"/>
              </a:rPr>
              <a:t>DIGEST</a:t>
            </a:r>
            <a:endParaRPr lang="en-PH" sz="2000" b="1" dirty="0">
              <a:solidFill>
                <a:schemeClr val="bg1"/>
              </a:solidFill>
              <a:latin typeface="Century Gothic" panose="020B0502020202020204" pitchFamily="34" charset="0"/>
            </a:endParaRPr>
          </a:p>
        </p:txBody>
      </p:sp>
      <p:pic>
        <p:nvPicPr>
          <p:cNvPr id="10" name="Picture 9" descr="A picture containing logo&#10;&#10;Description automatically generated">
            <a:extLst>
              <a:ext uri="{FF2B5EF4-FFF2-40B4-BE49-F238E27FC236}">
                <a16:creationId xmlns:a16="http://schemas.microsoft.com/office/drawing/2014/main" id="{0A393AD4-1C6B-5F70-9CD0-004A806E90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19829" y="31035"/>
            <a:ext cx="568485" cy="436692"/>
          </a:xfrm>
          <a:prstGeom prst="rect">
            <a:avLst/>
          </a:prstGeom>
        </p:spPr>
      </p:pic>
      <p:sp>
        <p:nvSpPr>
          <p:cNvPr id="2" name="Rectangle 1">
            <a:extLst>
              <a:ext uri="{FF2B5EF4-FFF2-40B4-BE49-F238E27FC236}">
                <a16:creationId xmlns:a16="http://schemas.microsoft.com/office/drawing/2014/main" id="{BCA50447-A025-41E4-5E4A-DD755705CC62}"/>
              </a:ext>
            </a:extLst>
          </p:cNvPr>
          <p:cNvSpPr/>
          <p:nvPr/>
        </p:nvSpPr>
        <p:spPr>
          <a:xfrm>
            <a:off x="274607" y="852985"/>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Demographics</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(population, ageing, migration, global, regional, local)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Population shift from rural to urban continues in some areas and has been reversed in others by COVID lifestyle changes being sought.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prstClr val="black"/>
                </a:solidFill>
                <a:latin typeface="Montserrat" panose="00000500000000000000" pitchFamily="2" charset="0"/>
              </a:rPr>
              <a:t>Population growth is through migration potentially creating increased demand in markets migrants originate from.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Global warming </a:t>
            </a:r>
            <a:r>
              <a:rPr lang="en-GB" sz="1000" dirty="0">
                <a:solidFill>
                  <a:prstClr val="black"/>
                </a:solidFill>
                <a:latin typeface="Montserrat" panose="00000500000000000000" pitchFamily="2" charset="0"/>
              </a:rPr>
              <a:t>creating increased extremes creating opportunities for technical improvement in garment performance.</a:t>
            </a:r>
            <a:endPar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3" name="Rectangle 2">
            <a:extLst>
              <a:ext uri="{FF2B5EF4-FFF2-40B4-BE49-F238E27FC236}">
                <a16:creationId xmlns:a16="http://schemas.microsoft.com/office/drawing/2014/main" id="{EEF57307-C76F-6FF4-1725-EF50A84C54FF}"/>
              </a:ext>
            </a:extLst>
          </p:cNvPr>
          <p:cNvSpPr/>
          <p:nvPr/>
        </p:nvSpPr>
        <p:spPr>
          <a:xfrm>
            <a:off x="4180143" y="852985"/>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Intelligence</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(customers, suppliers, competitors, innovators, agencies, unions, interdependencies)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PH"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The main union has been running info nights in multiple regional towns drumming up interest in a wage demand.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PH"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Various companies along the supply chain </a:t>
            </a:r>
            <a:r>
              <a:rPr lang="en-PH" sz="1000" dirty="0">
                <a:solidFill>
                  <a:prstClr val="black"/>
                </a:solidFill>
                <a:latin typeface="Montserrat" panose="00000500000000000000" pitchFamily="2" charset="0"/>
              </a:rPr>
              <a:t>ex China to end customers are driving tech innovation. Due to COVID, in particular, our intel along the chain has been degraded. We may miss opportunities to be ahead of or part of a significant </a:t>
            </a:r>
            <a:r>
              <a:rPr lang="en-PH" sz="1000">
                <a:solidFill>
                  <a:prstClr val="black"/>
                </a:solidFill>
                <a:latin typeface="Montserrat" panose="00000500000000000000" pitchFamily="2" charset="0"/>
              </a:rPr>
              <a:t>tech breakthrough. </a:t>
            </a:r>
            <a:endParaRPr kumimoji="0" lang="en-PH"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5" name="Rectangle 4">
            <a:extLst>
              <a:ext uri="{FF2B5EF4-FFF2-40B4-BE49-F238E27FC236}">
                <a16:creationId xmlns:a16="http://schemas.microsoft.com/office/drawing/2014/main" id="{F5C93FCA-496A-7BEF-A523-F19AB6E387EA}"/>
              </a:ext>
            </a:extLst>
          </p:cNvPr>
          <p:cNvSpPr/>
          <p:nvPr/>
        </p:nvSpPr>
        <p:spPr>
          <a:xfrm>
            <a:off x="8076581" y="852985"/>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Government</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(policies, regulatory, geopolitical, geosocial, environmental)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Brexit – Harm to business confidence within the  industry in the UK and to a lesser extent across  Europe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Brexit – Legal issues associated with UK  operations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Brexit – Potential for more “</a:t>
            </a:r>
            <a:r>
              <a:rPr kumimoji="0" lang="en-GB" sz="1000" b="0" i="0" u="none" strike="noStrike" kern="1200" cap="none" spc="0" normalizeH="0" baseline="0" noProof="0" dirty="0" err="1">
                <a:ln>
                  <a:noFill/>
                </a:ln>
                <a:solidFill>
                  <a:prstClr val="black"/>
                </a:solidFill>
                <a:effectLst/>
                <a:uLnTx/>
                <a:uFillTx/>
                <a:latin typeface="Montserrat" panose="00000500000000000000" pitchFamily="2" charset="0"/>
                <a:ea typeface="+mn-ea"/>
                <a:cs typeface="+mn-cs"/>
              </a:rPr>
              <a:t>exiteers</a:t>
            </a: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from the EU.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US/China trade war impacting exchange rates  and potential to impact tariffs on products into  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Potential change in government and/or minister  creates some uncertainty</a:t>
            </a:r>
          </a:p>
        </p:txBody>
      </p:sp>
      <p:sp>
        <p:nvSpPr>
          <p:cNvPr id="6" name="Rectangle 5">
            <a:extLst>
              <a:ext uri="{FF2B5EF4-FFF2-40B4-BE49-F238E27FC236}">
                <a16:creationId xmlns:a16="http://schemas.microsoft.com/office/drawing/2014/main" id="{00253CF0-4A50-D11C-504A-5061A69DD7C0}"/>
              </a:ext>
            </a:extLst>
          </p:cNvPr>
          <p:cNvSpPr/>
          <p:nvPr/>
        </p:nvSpPr>
        <p:spPr>
          <a:xfrm>
            <a:off x="279778" y="3693989"/>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Economic</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(strength, outlook, costs, infrastructure, geography, industries, cycles)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Impact of drought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Workforce again being drawn away to mining – pressure on wages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Chinese middle-class growth is slowing and less  discretionary income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Volatility in global exchange rates</a:t>
            </a:r>
          </a:p>
        </p:txBody>
      </p:sp>
      <p:sp>
        <p:nvSpPr>
          <p:cNvPr id="17" name="Rectangle 16">
            <a:extLst>
              <a:ext uri="{FF2B5EF4-FFF2-40B4-BE49-F238E27FC236}">
                <a16:creationId xmlns:a16="http://schemas.microsoft.com/office/drawing/2014/main" id="{67528703-6D83-B1C0-31A4-82EB3A648451}"/>
              </a:ext>
            </a:extLst>
          </p:cNvPr>
          <p:cNvSpPr/>
          <p:nvPr/>
        </p:nvSpPr>
        <p:spPr>
          <a:xfrm>
            <a:off x="4180143" y="3693990"/>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Social</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(wealth, education, support, attitudes, life-style)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Drought affecting rural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Increased consumer awareness of product  provenance – this has up and down sides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Market looking for more technically enhanced  product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PH"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p:txBody>
      </p:sp>
      <p:sp>
        <p:nvSpPr>
          <p:cNvPr id="22" name="Rectangle 21">
            <a:extLst>
              <a:ext uri="{FF2B5EF4-FFF2-40B4-BE49-F238E27FC236}">
                <a16:creationId xmlns:a16="http://schemas.microsoft.com/office/drawing/2014/main" id="{FFDEDEB7-860A-D958-A3D6-D210975169EF}"/>
              </a:ext>
            </a:extLst>
          </p:cNvPr>
          <p:cNvSpPr/>
          <p:nvPr/>
        </p:nvSpPr>
        <p:spPr>
          <a:xfrm>
            <a:off x="8076581" y="3693989"/>
            <a:ext cx="3837917" cy="2784143"/>
          </a:xfrm>
          <a:prstGeom prst="rect">
            <a:avLst/>
          </a:prstGeom>
          <a:solidFill>
            <a:schemeClr val="bg1">
              <a:lumMod val="9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200" b="1" i="0" u="none" strike="noStrike" kern="1200" cap="none" spc="0" normalizeH="0" baseline="0" noProof="0" dirty="0">
                <a:ln>
                  <a:noFill/>
                </a:ln>
                <a:solidFill>
                  <a:srgbClr val="5B9BD5">
                    <a:lumMod val="50000"/>
                  </a:srgbClr>
                </a:solidFill>
                <a:effectLst>
                  <a:outerShdw blurRad="38100" dist="38100" dir="2700000" algn="tl">
                    <a:srgbClr val="000000">
                      <a:alpha val="43137"/>
                    </a:srgbClr>
                  </a:outerShdw>
                </a:effectLst>
                <a:uLnTx/>
                <a:uFillTx/>
                <a:latin typeface="Montserrat" panose="00000500000000000000" pitchFamily="2" charset="0"/>
                <a:ea typeface="+mn-ea"/>
                <a:cs typeface="+mn-cs"/>
              </a:rPr>
              <a:t>Technical</a:t>
            </a:r>
            <a:r>
              <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 </a:t>
            </a:r>
            <a:r>
              <a:rPr kumimoji="0" lang="fr-FR"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(data, infrastructure, automation, adaptation, R&amp;D)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PH" sz="1200" b="1" i="0" u="none" strike="noStrike" kern="1200" cap="none" spc="0" normalizeH="0" baseline="0" noProof="0" dirty="0">
              <a:ln>
                <a:noFill/>
              </a:ln>
              <a:solidFill>
                <a:prstClr val="black"/>
              </a:solidFill>
              <a:effectLst/>
              <a:uLnTx/>
              <a:uFillTx/>
              <a:latin typeface="Montserrat" panose="00000500000000000000" pitchFamily="2"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Performance in outdoor market is a strong  positive trend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Product innovation, in particular in  manufacturing processes, is producing some  results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Technology to reduce costs is showing strong  potential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2" charset="0"/>
                <a:ea typeface="+mn-ea"/>
                <a:cs typeface="+mn-cs"/>
              </a:rPr>
              <a:t>Ability to commercialise innovations continues  to look promising</a:t>
            </a:r>
          </a:p>
        </p:txBody>
      </p:sp>
    </p:spTree>
    <p:extLst>
      <p:ext uri="{BB962C8B-B14F-4D97-AF65-F5344CB8AC3E}">
        <p14:creationId xmlns:p14="http://schemas.microsoft.com/office/powerpoint/2010/main" val="2132860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966CC32A93764F866C92C12710BE8D" ma:contentTypeVersion="18" ma:contentTypeDescription="Create a new document." ma:contentTypeScope="" ma:versionID="6f8450082c48eca675458ee4e8cd75a6">
  <xsd:schema xmlns:xsd="http://www.w3.org/2001/XMLSchema" xmlns:xs="http://www.w3.org/2001/XMLSchema" xmlns:p="http://schemas.microsoft.com/office/2006/metadata/properties" xmlns:ns2="c496861c-abac-4135-8586-2b412b203956" xmlns:ns3="5d82859c-6a2e-45fb-9ab5-da658c862a38" targetNamespace="http://schemas.microsoft.com/office/2006/metadata/properties" ma:root="true" ma:fieldsID="db135a9186ee290af3e7715375457b0d" ns2:_="" ns3:_="">
    <xsd:import namespace="c496861c-abac-4135-8586-2b412b203956"/>
    <xsd:import namespace="5d82859c-6a2e-45fb-9ab5-da658c862a3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6861c-abac-4135-8586-2b412b2039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c1b7938-8814-4d61-b4eb-38f1663c546d"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82859c-6a2e-45fb-9ab5-da658c862a38"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b94502a-8f86-46a5-b808-014c9785206f}" ma:internalName="TaxCatchAll" ma:showField="CatchAllData" ma:web="5d82859c-6a2e-45fb-9ab5-da658c862a38">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d82859c-6a2e-45fb-9ab5-da658c862a38" xsi:nil="true"/>
    <lcf76f155ced4ddcb4097134ff3c332f xmlns="c496861c-abac-4135-8586-2b412b20395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AD57F1F-2068-42A2-9F05-DBB9A2F14C44}"/>
</file>

<file path=customXml/itemProps2.xml><?xml version="1.0" encoding="utf-8"?>
<ds:datastoreItem xmlns:ds="http://schemas.openxmlformats.org/officeDocument/2006/customXml" ds:itemID="{B3970058-E53B-43BD-9017-D1AAC8D5A010}"/>
</file>

<file path=customXml/itemProps3.xml><?xml version="1.0" encoding="utf-8"?>
<ds:datastoreItem xmlns:ds="http://schemas.openxmlformats.org/officeDocument/2006/customXml" ds:itemID="{96898F5E-DCF2-43DF-B1F9-EE3A318423DB}"/>
</file>

<file path=docProps/app.xml><?xml version="1.0" encoding="utf-8"?>
<Properties xmlns="http://schemas.openxmlformats.org/officeDocument/2006/extended-properties" xmlns:vt="http://schemas.openxmlformats.org/officeDocument/2006/docPropsVTypes">
  <TotalTime>1253</TotalTime>
  <Words>362</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Montserrat</vt:lpstr>
      <vt:lpstr>Office Theme</vt:lpstr>
      <vt:lpstr>DIGEST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ANALYSIS</dc:title>
  <dc:creator>Paula Rival</dc:creator>
  <cp:lastModifiedBy>Bryan Whitefield</cp:lastModifiedBy>
  <cp:revision>28</cp:revision>
  <dcterms:created xsi:type="dcterms:W3CDTF">2022-10-13T06:50:38Z</dcterms:created>
  <dcterms:modified xsi:type="dcterms:W3CDTF">2023-02-15T00:08:46Z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0x0101008C966CC32A93764F866C92C12710BE8D</vt:lpwstr>
  </property>
</Properties>
</file>