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82047-62EC-4504-9A06-6449E63918BB}" v="2" dt="2024-03-27T01:41:41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186" autoAdjust="0"/>
  </p:normalViewPr>
  <p:slideViewPr>
    <p:cSldViewPr snapToGrid="0">
      <p:cViewPr varScale="1">
        <p:scale>
          <a:sx n="63" d="100"/>
          <a:sy n="63" d="100"/>
        </p:scale>
        <p:origin x="6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Rival" userId="662d2cfd-0124-425f-80cd-42f46be4eebf" providerId="ADAL" clId="{23782047-62EC-4504-9A06-6449E63918BB}"/>
    <pc:docChg chg="modSld">
      <pc:chgData name="Paula Rival" userId="662d2cfd-0124-425f-80cd-42f46be4eebf" providerId="ADAL" clId="{23782047-62EC-4504-9A06-6449E63918BB}" dt="2024-03-27T01:41:52.169" v="4" actId="1076"/>
      <pc:docMkLst>
        <pc:docMk/>
      </pc:docMkLst>
      <pc:sldChg chg="modSp mod">
        <pc:chgData name="Paula Rival" userId="662d2cfd-0124-425f-80cd-42f46be4eebf" providerId="ADAL" clId="{23782047-62EC-4504-9A06-6449E63918BB}" dt="2024-03-27T01:41:52.169" v="4" actId="1076"/>
        <pc:sldMkLst>
          <pc:docMk/>
          <pc:sldMk cId="1077724408" sldId="261"/>
        </pc:sldMkLst>
        <pc:graphicFrameChg chg="mod modGraphic">
          <ac:chgData name="Paula Rival" userId="662d2cfd-0124-425f-80cd-42f46be4eebf" providerId="ADAL" clId="{23782047-62EC-4504-9A06-6449E63918BB}" dt="2024-03-27T01:41:52.169" v="4" actId="1076"/>
          <ac:graphicFrameMkLst>
            <pc:docMk/>
            <pc:sldMk cId="1077724408" sldId="261"/>
            <ac:graphicFrameMk id="10" creationId="{FE37F5E4-5EC6-6080-2027-55481523C06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32BDC-E5E1-4678-9349-32EA6FED154F}" type="datetimeFigureOut">
              <a:rPr lang="en-PH" smtClean="0"/>
              <a:t>27/03/2024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9E38D-FB44-4CD4-8BFD-EBE5EEF3151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494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89E38D-FB44-4CD4-8BFD-EBE5EEF31513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615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1D6E-7658-922E-C9EE-893E2A1FF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61063-4D98-53F4-E218-C117CA00A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9AD6F-04A8-EB15-62D2-D5DAB9C8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85CE-C084-4EE4-B968-D2D100B6C1AC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CD07C-460B-7D56-063B-86CFFC9D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836C7-2DFA-63EA-9757-046EA56F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8028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86CF-4279-01A0-F6B5-4A0C0695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7BB19-F790-1C3A-C29E-8F30F1336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88112-4767-3D3D-2413-9FC96318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ABF-4123-46D4-8765-81E35305E250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F681-4BCC-21EF-02C1-CA410FB9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047F-9725-5790-E306-99C1315E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6221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5BCA6-7B74-2C83-60B3-EC81F4AC5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2B278-F4E5-8786-458C-F379D117F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DEFB-C8C4-39B9-44E5-7024C05D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877-4537-43E7-A9B9-7BCA42FBF23C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999B-3BAE-0732-8F00-239F5FD1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2F64C-EFAE-6077-726C-644F4005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6231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69C5-F7C9-ACD4-36B6-60788DB4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EDDC-1FC2-25B4-ACE2-E75B706B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11156-87BF-BF1E-6B95-44833881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ACBB-7366-4CFF-A9F1-9384C934F16B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4A409-9E81-5196-464E-C67403A7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BADE-1267-F730-4B68-8C241E92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59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ADF3-1CB4-24B2-E3A3-EC68EE11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72DB5-ABE1-5E11-F244-C1031CCA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0E32-DE60-26A7-5B1A-5AD5E420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9B8A-4A90-4CD2-971C-02A7BECC4780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73FB6-7710-6A56-E1A5-7CD578C7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AAE9-21F5-BFED-0FF2-2EEBEDFE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7757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6C5A-44C3-CE85-5918-192DA433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F4754-9004-51D9-950F-43B61C3EC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74DE1-54AC-64DA-AF5F-1E8B62AA7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D6054-11E6-4D20-6352-8B6CAA67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FE70-938F-4646-B41B-6B9D2B03B43B}" type="datetime1">
              <a:rPr lang="en-PH" smtClean="0"/>
              <a:t>27/03/2024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0D122-2C58-FA1E-643B-7D439557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09CE-3C4A-C0F4-32D6-77E4315F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9942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47F2-AFCD-63BE-33F1-4C7A4ADB5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10475-7455-89A2-C632-7960EBAF6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994B-6B8C-D669-3C92-79A3413FD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97AEF-3FA9-DCD3-4D10-532C0F360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278CD-BA40-DFD3-4A3E-351C0F8D1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B6AC4A-4D95-E48E-CC41-4C68143C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E44F-3BBC-43BD-A61F-104A83658735}" type="datetime1">
              <a:rPr lang="en-PH" smtClean="0"/>
              <a:t>27/03/2024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DF6B8-7FD0-6FF6-4C51-589BDECE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A4BA-732E-5A42-02A5-F928831A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218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C721-A80A-1F86-59C6-C1B4E61F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F9010-0EF1-5E79-484B-5CFA109B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987F-9D38-47BE-B1D2-6E818C1B0B92}" type="datetime1">
              <a:rPr lang="en-PH" smtClean="0"/>
              <a:t>27/03/2024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0FEC3-BA44-6134-30A1-5879E005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40DEF-AC64-FA60-5CF4-65D353F5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2908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B27E9-F2F3-2E70-BCEF-2BD36173D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B89-6F42-4B29-A183-998B16E0C51F}" type="datetime1">
              <a:rPr lang="en-PH" smtClean="0"/>
              <a:t>27/03/2024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FD07F-FDBB-D384-E38F-A2AFE00D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4FB4-3AA3-FA40-8080-FDB93081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72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4ABE-9FE2-58AD-DF01-A184177E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605F9-0AB8-8C78-FD35-126655A4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78980-1062-AFF0-5781-86DFC23D7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57A9F-5685-A88C-38C8-CD119A73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2E6-7D25-43F9-9BEC-4E0273EEA62E}" type="datetime1">
              <a:rPr lang="en-PH" smtClean="0"/>
              <a:t>27/03/2024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45ADF-6CA6-BDD2-B26F-D205E544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2FE9B-8EFC-1052-9610-0774CDE7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3199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984D3-6D81-917E-ACC5-7B6EE38CB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0D4DD-FDED-DED6-DCE2-71D5FBFD5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CCF5D-9261-AC85-FB33-E2465287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511C1-07AF-E439-6AE3-DC140A12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EC90-9D22-474A-8A8B-975BD84C8255}" type="datetime1">
              <a:rPr lang="en-PH" smtClean="0"/>
              <a:t>27/03/2024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62ECB-0A31-3D35-2CBC-D1B19A63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BD1BC-A6A4-151A-04D6-EEF9F135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401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B9D63-46DF-E669-0087-4991C210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F2C3B-38B6-50F6-7401-87F423EF8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61B07-60BF-C9EF-E164-A5A56BCD0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79C1-5A4C-4B1B-BF38-4377AE6F9BB0}" type="datetime1">
              <a:rPr lang="en-PH" smtClean="0"/>
              <a:t>27/03/2024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CA0EE-B5E5-9231-E28A-A5223D5D9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9F1C3-65B6-7532-7B69-AED8B64D3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E617-F5BA-4D02-A289-0DDFC71B049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107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72EBE24-C0B9-F8B5-45FA-245419CF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52" y="93538"/>
            <a:ext cx="5042901" cy="533641"/>
          </a:xfrm>
        </p:spPr>
        <p:txBody>
          <a:bodyPr>
            <a:normAutofit/>
          </a:bodyPr>
          <a:lstStyle/>
          <a:p>
            <a:r>
              <a:rPr lang="en-US" sz="2889" b="1" dirty="0">
                <a:solidFill>
                  <a:schemeClr val="bg1"/>
                </a:solidFill>
                <a:latin typeface="Century Gothic" panose="020B0502020202020204" pitchFamily="34" charset="0"/>
              </a:rPr>
              <a:t>CAPABILITY ANALYSIS</a:t>
            </a:r>
            <a:endParaRPr lang="en-PH" sz="2889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92DB0FB2-D69F-138E-C6B4-80316AA97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254" y="44976"/>
            <a:ext cx="821120" cy="630758"/>
          </a:xfrm>
          <a:prstGeom prst="rect">
            <a:avLst/>
          </a:prstGeom>
        </p:spPr>
      </p:pic>
      <p:pic>
        <p:nvPicPr>
          <p:cNvPr id="6" name="Picture 5" descr="Bryan Whitefield, MRMIA, CCRO">
            <a:extLst>
              <a:ext uri="{FF2B5EF4-FFF2-40B4-BE49-F238E27FC236}">
                <a16:creationId xmlns:a16="http://schemas.microsoft.com/office/drawing/2014/main" id="{56C868DF-255C-FE00-F41C-6A19ED2E6D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06"/>
          <a:stretch/>
        </p:blipFill>
        <p:spPr bwMode="auto">
          <a:xfrm>
            <a:off x="0" y="1"/>
            <a:ext cx="12192000" cy="498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BF8BA3EB-32A0-AE8B-1D1E-54D3C8657014}"/>
              </a:ext>
            </a:extLst>
          </p:cNvPr>
          <p:cNvSpPr txBox="1">
            <a:spLocks/>
          </p:cNvSpPr>
          <p:nvPr/>
        </p:nvSpPr>
        <p:spPr>
          <a:xfrm>
            <a:off x="101600" y="64655"/>
            <a:ext cx="3491346" cy="369454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STAKEHOLDER ANALYSIS</a:t>
            </a:r>
            <a:endParaRPr lang="en-PH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F4AC81E1-95DA-105D-B692-BAB5B93EA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830" y="31036"/>
            <a:ext cx="568485" cy="436692"/>
          </a:xfrm>
          <a:prstGeom prst="rect">
            <a:avLst/>
          </a:prstGeom>
        </p:spPr>
      </p:pic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FE37F5E4-5EC6-6080-2027-55481523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6390"/>
              </p:ext>
            </p:extLst>
          </p:nvPr>
        </p:nvGraphicFramePr>
        <p:xfrm>
          <a:off x="146752" y="656062"/>
          <a:ext cx="11898496" cy="5898981"/>
        </p:xfrm>
        <a:graphic>
          <a:graphicData uri="http://schemas.openxmlformats.org/drawingml/2006/table">
            <a:tbl>
              <a:tblPr firstRow="1" bandRow="1"/>
              <a:tblGrid>
                <a:gridCol w="275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0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Stakeholders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3174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201930" indent="-24384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Their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 in respect of  your</a:t>
                      </a:r>
                      <a:r>
                        <a:rPr lang="en-US" sz="1600" b="1" spc="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5" dirty="0" err="1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Organisation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78105" indent="-603885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Your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strengths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in managing  these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208279" indent="254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Your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vulnerabilities with 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reference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to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these</a:t>
                      </a:r>
                      <a:r>
                        <a:rPr sz="1600" b="1" spc="7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739">
                <a:tc>
                  <a:txBody>
                    <a:bodyPr/>
                    <a:lstStyle/>
                    <a:p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Customers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Overall positive opinion evidenced by our 35- 45% market share in our core business segments</a:t>
                      </a:r>
                      <a:endParaRPr lang="en-PH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Large player who has a specialist broad array of skills but needing to show improved capability in providing innovative solutions</a:t>
                      </a:r>
                      <a:endParaRPr lang="en-PH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This level of market share is for us to lose – risk management can help protect value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Market share gives a solid base to try new and innovative thinking – risk management can help identify the right opportunities to take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is not seen as customer centric</a:t>
                      </a:r>
                      <a:endParaRPr lang="en-PH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is not seen as innovative</a:t>
                      </a:r>
                      <a:endParaRPr lang="en-PH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580">
                <a:tc>
                  <a:txBody>
                    <a:bodyPr/>
                    <a:lstStyle/>
                    <a:p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Employees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Generally a good employer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Stable and consistent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 employers manage risk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Employees will be set in their ways – “we already manage risk”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580">
                <a:tc>
                  <a:txBody>
                    <a:bodyPr/>
                    <a:lstStyle/>
                    <a:p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Regulator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They are adversarial in their approach which costs us in “over compliance” activities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 are good at processes and systems which means we can get compliance pretty right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Compliance has been used as  stick to get things done rather than a value enhancer. Risk is seen as a compliance activity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77070"/>
                  </a:ext>
                </a:extLst>
              </a:tr>
              <a:tr h="963580">
                <a:tc>
                  <a:txBody>
                    <a:bodyPr/>
                    <a:lstStyle/>
                    <a:p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Suppliers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 payers at 45 – 60 days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 relationships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management can help identify the right opportunities to take with suppliers to help us be innovative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Introduction of risk will be seen as a burden. More red tape.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42722"/>
                  </a:ext>
                </a:extLst>
              </a:tr>
              <a:tr h="963580">
                <a:tc>
                  <a:txBody>
                    <a:bodyPr/>
                    <a:lstStyle/>
                    <a:p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Employees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Generally a good employer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Stable and consistent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 employers manage risk</a:t>
                      </a:r>
                      <a:endParaRPr lang="en-PH" sz="12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Employees will be set in their ways – “we already manage risk”</a:t>
                      </a:r>
                      <a:endParaRPr lang="en-PH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19385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19D369-13C9-5AB5-7A51-E3725961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48" y="6492874"/>
            <a:ext cx="2743200" cy="365125"/>
          </a:xfrm>
        </p:spPr>
        <p:txBody>
          <a:bodyPr/>
          <a:lstStyle/>
          <a:p>
            <a:r>
              <a:rPr lang="en-PH" dirty="0"/>
              <a:t>Page </a:t>
            </a:r>
            <a:fld id="{519BE617-F5BA-4D02-A289-0DDFC71B0496}" type="slidenum">
              <a:rPr lang="en-PH" smtClean="0"/>
              <a:t>1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7772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72EBE24-C0B9-F8B5-45FA-245419CF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52" y="93538"/>
            <a:ext cx="5042901" cy="533641"/>
          </a:xfrm>
        </p:spPr>
        <p:txBody>
          <a:bodyPr>
            <a:normAutofit/>
          </a:bodyPr>
          <a:lstStyle/>
          <a:p>
            <a:r>
              <a:rPr lang="en-US" sz="2889" b="1" dirty="0">
                <a:solidFill>
                  <a:schemeClr val="bg1"/>
                </a:solidFill>
                <a:latin typeface="Century Gothic" panose="020B0502020202020204" pitchFamily="34" charset="0"/>
              </a:rPr>
              <a:t>CAPABILITY ANALYSIS</a:t>
            </a:r>
            <a:endParaRPr lang="en-PH" sz="2889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92DB0FB2-D69F-138E-C6B4-80316AA97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254" y="44976"/>
            <a:ext cx="821120" cy="630758"/>
          </a:xfrm>
          <a:prstGeom prst="rect">
            <a:avLst/>
          </a:prstGeom>
        </p:spPr>
      </p:pic>
      <p:pic>
        <p:nvPicPr>
          <p:cNvPr id="6" name="Picture 5" descr="Bryan Whitefield, MRMIA, CCRO">
            <a:extLst>
              <a:ext uri="{FF2B5EF4-FFF2-40B4-BE49-F238E27FC236}">
                <a16:creationId xmlns:a16="http://schemas.microsoft.com/office/drawing/2014/main" id="{56C868DF-255C-FE00-F41C-6A19ED2E6D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06"/>
          <a:stretch/>
        </p:blipFill>
        <p:spPr bwMode="auto">
          <a:xfrm>
            <a:off x="0" y="0"/>
            <a:ext cx="12192000" cy="498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BF8BA3EB-32A0-AE8B-1D1E-54D3C8657014}"/>
              </a:ext>
            </a:extLst>
          </p:cNvPr>
          <p:cNvSpPr txBox="1">
            <a:spLocks/>
          </p:cNvSpPr>
          <p:nvPr/>
        </p:nvSpPr>
        <p:spPr>
          <a:xfrm>
            <a:off x="101599" y="64655"/>
            <a:ext cx="4067792" cy="369454"/>
          </a:xfrm>
          <a:prstGeom prst="rect">
            <a:avLst/>
          </a:prstGeom>
        </p:spPr>
        <p:txBody>
          <a:bodyPr vert="horz" lIns="91440" tIns="45721" rIns="91440" bIns="45721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STAKEHOLDER ANALYSIS CONT’D</a:t>
            </a:r>
            <a:endParaRPr lang="en-PH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F4AC81E1-95DA-105D-B692-BAB5B93EA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830" y="31036"/>
            <a:ext cx="568485" cy="436692"/>
          </a:xfrm>
          <a:prstGeom prst="rect">
            <a:avLst/>
          </a:prstGeom>
        </p:spPr>
      </p:pic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FE37F5E4-5EC6-6080-2027-55481523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87905"/>
              </p:ext>
            </p:extLst>
          </p:nvPr>
        </p:nvGraphicFramePr>
        <p:xfrm>
          <a:off x="146752" y="753030"/>
          <a:ext cx="11898496" cy="5654941"/>
        </p:xfrm>
        <a:graphic>
          <a:graphicData uri="http://schemas.openxmlformats.org/drawingml/2006/table">
            <a:tbl>
              <a:tblPr firstRow="1" bandRow="1"/>
              <a:tblGrid>
                <a:gridCol w="275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0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82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Stakeholders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31749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201930" indent="-24384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Their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 in respect of  your</a:t>
                      </a:r>
                      <a:r>
                        <a:rPr lang="en-US" sz="1600" b="1" spc="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5" dirty="0" err="1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Organisation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78105" indent="-603885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Your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strengths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in managing  these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0" marR="208279" indent="2540" algn="ctr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Your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vulnerabilities with 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reference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to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these</a:t>
                      </a:r>
                      <a:r>
                        <a:rPr sz="1600" b="1" spc="7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views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4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67945" marR="41402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None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67945" marR="75565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None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353695" marR="302260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524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7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353060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353695" marR="8445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ontserrat"/>
                        </a:defRPr>
                      </a:lvl9pPr>
                    </a:lstStyle>
                    <a:p>
                      <a:pPr marL="353695" marR="7556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524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701">
                <a:tc>
                  <a:txBody>
                    <a:bodyPr/>
                    <a:lstStyle/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060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8445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7556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524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77070"/>
                  </a:ext>
                </a:extLst>
              </a:tr>
              <a:tr h="955701">
                <a:tc>
                  <a:txBody>
                    <a:bodyPr/>
                    <a:lstStyle/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060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8445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7556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524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42722"/>
                  </a:ext>
                </a:extLst>
              </a:tr>
              <a:tr h="955701">
                <a:tc>
                  <a:txBody>
                    <a:bodyPr/>
                    <a:lstStyle/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lang="en-AU" sz="1200" dirty="0">
                        <a:latin typeface="+mn-lt"/>
                        <a:cs typeface="Times New Roman"/>
                      </a:endParaRPr>
                    </a:p>
                    <a:p>
                      <a:pPr marL="68580">
                        <a:lnSpc>
                          <a:spcPct val="12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060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8445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016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3695" marR="75565" indent="-285750" algn="l">
                        <a:lnSpc>
                          <a:spcPct val="120000"/>
                        </a:lnSpc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  <a:tabLst>
                          <a:tab pos="219710" algn="l"/>
                        </a:tabLst>
                      </a:pPr>
                      <a:endParaRPr sz="1200" dirty="0">
                        <a:latin typeface="+mn-lt"/>
                        <a:cs typeface="Times New Roman"/>
                      </a:endParaRPr>
                    </a:p>
                  </a:txBody>
                  <a:tcPr marL="0" marR="0" marT="1524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1938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DBE27-FC60-F745-4BE1-643C28F1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2048" y="6461839"/>
            <a:ext cx="2743200" cy="365125"/>
          </a:xfrm>
        </p:spPr>
        <p:txBody>
          <a:bodyPr/>
          <a:lstStyle/>
          <a:p>
            <a:r>
              <a:rPr lang="en-PH" dirty="0"/>
              <a:t>Page </a:t>
            </a:r>
            <a:fld id="{519BE617-F5BA-4D02-A289-0DDFC71B0496}" type="slidenum">
              <a:rPr lang="en-PH" smtClean="0"/>
              <a:t>2</a:t>
            </a:fld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2526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82859c-6a2e-45fb-9ab5-da658c862a38" xsi:nil="true"/>
    <lcf76f155ced4ddcb4097134ff3c332f xmlns="c496861c-abac-4135-8586-2b412b20395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66CC32A93764F866C92C12710BE8D" ma:contentTypeVersion="18" ma:contentTypeDescription="Create a new document." ma:contentTypeScope="" ma:versionID="6f8450082c48eca675458ee4e8cd75a6">
  <xsd:schema xmlns:xsd="http://www.w3.org/2001/XMLSchema" xmlns:xs="http://www.w3.org/2001/XMLSchema" xmlns:p="http://schemas.microsoft.com/office/2006/metadata/properties" xmlns:ns2="c496861c-abac-4135-8586-2b412b203956" xmlns:ns3="5d82859c-6a2e-45fb-9ab5-da658c862a38" targetNamespace="http://schemas.microsoft.com/office/2006/metadata/properties" ma:root="true" ma:fieldsID="db135a9186ee290af3e7715375457b0d" ns2:_="" ns3:_="">
    <xsd:import namespace="c496861c-abac-4135-8586-2b412b203956"/>
    <xsd:import namespace="5d82859c-6a2e-45fb-9ab5-da658c862a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6861c-abac-4135-8586-2b412b203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c1b7938-8814-4d61-b4eb-38f1663c54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2859c-6a2e-45fb-9ab5-da658c862a38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7b94502a-8f86-46a5-b808-014c9785206f}" ma:internalName="TaxCatchAll" ma:showField="CatchAllData" ma:web="5d82859c-6a2e-45fb-9ab5-da658c862a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4D2BB-2784-455E-9A84-9A82F1271D74}">
  <ds:schemaRefs>
    <ds:schemaRef ds:uri="http://schemas.microsoft.com/office/2006/metadata/properties"/>
    <ds:schemaRef ds:uri="http://schemas.microsoft.com/office/infopath/2007/PartnerControls"/>
    <ds:schemaRef ds:uri="5d82859c-6a2e-45fb-9ab5-da658c862a38"/>
    <ds:schemaRef ds:uri="c496861c-abac-4135-8586-2b412b203956"/>
  </ds:schemaRefs>
</ds:datastoreItem>
</file>

<file path=customXml/itemProps2.xml><?xml version="1.0" encoding="utf-8"?>
<ds:datastoreItem xmlns:ds="http://schemas.openxmlformats.org/officeDocument/2006/customXml" ds:itemID="{35209EE6-BEFD-423F-A8B1-DE1965F88B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70D6DD-BD76-466F-9D01-95B576355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6861c-abac-4135-8586-2b412b203956"/>
    <ds:schemaRef ds:uri="5d82859c-6a2e-45fb-9ab5-da658c862a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293</Words>
  <Application>Microsoft Office PowerPoint</Application>
  <PresentationFormat>Widescreen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Symbol</vt:lpstr>
      <vt:lpstr>Office Theme</vt:lpstr>
      <vt:lpstr>CAPABILITY ANALYSIS</vt:lpstr>
      <vt:lpstr>CAPABILITY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CAPABILITY ANALYSIS</dc:title>
  <dc:creator>Paula Rival</dc:creator>
  <cp:lastModifiedBy>Paula Rival</cp:lastModifiedBy>
  <cp:revision>17</cp:revision>
  <dcterms:created xsi:type="dcterms:W3CDTF">2022-10-13T06:50:38Z</dcterms:created>
  <dcterms:modified xsi:type="dcterms:W3CDTF">2024-03-27T01:41:57Z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0x0101008C966CC32A93764F866C92C12710BE8D</vt:lpwstr>
  </property>
  <property fmtid="{D5CDD505-2E9C-101B-9397-08002B2CF9AE}" pid="3" name="MediaServiceImageTags">
    <vt:lpwstr/>
  </property>
</Properties>
</file>