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782047-62EC-4504-9A06-6449E63918BB}" v="2" dt="2024-03-27T01:41:41.0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1186" autoAdjust="0"/>
  </p:normalViewPr>
  <p:slideViewPr>
    <p:cSldViewPr snapToGrid="0">
      <p:cViewPr varScale="1">
        <p:scale>
          <a:sx n="63" d="100"/>
          <a:sy n="63" d="100"/>
        </p:scale>
        <p:origin x="65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a Rival" userId="662d2cfd-0124-425f-80cd-42f46be4eebf" providerId="ADAL" clId="{23782047-62EC-4504-9A06-6449E63918BB}"/>
    <pc:docChg chg="modSld">
      <pc:chgData name="Paula Rival" userId="662d2cfd-0124-425f-80cd-42f46be4eebf" providerId="ADAL" clId="{23782047-62EC-4504-9A06-6449E63918BB}" dt="2024-03-27T01:41:52.169" v="4" actId="1076"/>
      <pc:docMkLst>
        <pc:docMk/>
      </pc:docMkLst>
      <pc:sldChg chg="modSp mod">
        <pc:chgData name="Paula Rival" userId="662d2cfd-0124-425f-80cd-42f46be4eebf" providerId="ADAL" clId="{23782047-62EC-4504-9A06-6449E63918BB}" dt="2024-03-27T01:41:52.169" v="4" actId="1076"/>
        <pc:sldMkLst>
          <pc:docMk/>
          <pc:sldMk cId="1077724408" sldId="261"/>
        </pc:sldMkLst>
        <pc:graphicFrameChg chg="mod modGraphic">
          <ac:chgData name="Paula Rival" userId="662d2cfd-0124-425f-80cd-42f46be4eebf" providerId="ADAL" clId="{23782047-62EC-4504-9A06-6449E63918BB}" dt="2024-03-27T01:41:52.169" v="4" actId="1076"/>
          <ac:graphicFrameMkLst>
            <pc:docMk/>
            <pc:sldMk cId="1077724408" sldId="261"/>
            <ac:graphicFrameMk id="10" creationId="{FE37F5E4-5EC6-6080-2027-55481523C067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032BDC-E5E1-4678-9349-32EA6FED154F}" type="datetimeFigureOut">
              <a:rPr lang="en-PH" smtClean="0"/>
              <a:t>27/03/2024</a:t>
            </a:fld>
            <a:endParaRPr lang="en-P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89E38D-FB44-4CD4-8BFD-EBE5EEF31513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149407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89E38D-FB44-4CD4-8BFD-EBE5EEF31513}" type="slidenum">
              <a:rPr lang="en-PH" smtClean="0"/>
              <a:t>2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396157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A1D6E-7658-922E-C9EE-893E2A1FF9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E61063-4D98-53F4-E218-C117CA00AE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1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39AD6F-04A8-EB15-62D2-D5DAB9C80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085CE-C084-4EE4-B968-D2D100B6C1AC}" type="datetime1">
              <a:rPr lang="en-PH" smtClean="0"/>
              <a:t>27/03/2024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0CD07C-460B-7D56-063B-86CFFC9D8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8836C7-2DFA-63EA-9757-046EA56FE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E617-F5BA-4D02-A289-0DDFC71B0496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280282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986CF-4279-01A0-F6B5-4A0C06958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F7BB19-F790-1C3A-C29E-8F30F1336F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988112-4767-3D3D-2413-9FC963188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6ABF-4123-46D4-8765-81E35305E250}" type="datetime1">
              <a:rPr lang="en-PH" smtClean="0"/>
              <a:t>27/03/2024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88F681-4BCC-21EF-02C1-CA410FB92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3047F-9725-5790-E306-99C1315EF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E617-F5BA-4D02-A289-0DDFC71B0496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062217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95BCA6-7B74-2C83-60B3-EC81F4AC52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72B278-F4E5-8786-458C-F379D117FE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B8DEFB-C8C4-39B9-44E5-7024C05DF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1D877-4537-43E7-A9B9-7BCA42FBF23C}" type="datetime1">
              <a:rPr lang="en-PH" smtClean="0"/>
              <a:t>27/03/2024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FB999B-3BAE-0732-8F00-239F5FD15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A2F64C-EFAE-6077-726C-644F4005B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E617-F5BA-4D02-A289-0DDFC71B0496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762310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669C5-F7C9-ACD4-36B6-60788DB44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AEDDC-1FC2-25B4-ACE2-E75B706B5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011156-87BF-BF1E-6B95-44833881D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7ACBB-7366-4CFF-A9F1-9384C934F16B}" type="datetime1">
              <a:rPr lang="en-PH" smtClean="0"/>
              <a:t>27/03/2024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34A409-9E81-5196-464E-C67403A71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61BADE-1267-F730-4B68-8C241E920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E617-F5BA-4D02-A289-0DDFC71B0496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85927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2ADF3-1CB4-24B2-E3A3-EC68EE11F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E72DB5-ABE1-5E11-F244-C1031CCAB8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30E32-DE60-26A7-5B1A-5AD5E4201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79B8A-4A90-4CD2-971C-02A7BECC4780}" type="datetime1">
              <a:rPr lang="en-PH" smtClean="0"/>
              <a:t>27/03/2024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973FB6-7710-6A56-E1A5-7CD578C7F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AFAAE9-21F5-BFED-0FF2-2EEBEDFE7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E617-F5BA-4D02-A289-0DDFC71B0496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277574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26C5A-44C3-CE85-5918-192DA433B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F4754-9004-51D9-950F-43B61C3ECE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374DE1-54AC-64DA-AF5F-1E8B62AA79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1D6054-11E6-4D20-6352-8B6CAA679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FE70-938F-4646-B41B-6B9D2B03B43B}" type="datetime1">
              <a:rPr lang="en-PH" smtClean="0"/>
              <a:t>27/03/2024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50D122-2C58-FA1E-643B-7D4395579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FE09CE-3C4A-C0F4-32D6-77E4315F0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E617-F5BA-4D02-A289-0DDFC71B0496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299423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647F2-AFCD-63BE-33F1-4C7A4ADB5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310475-7455-89A2-C632-7960EBAF6B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7D994B-6B8C-D669-3C92-79A3413FD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97AEF-3FA9-DCD3-4D10-532C0F3609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2278CD-BA40-DFD3-4A3E-351C0F8D15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B6AC4A-4D95-E48E-CC41-4C68143CD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E44F-3BBC-43BD-A61F-104A83658735}" type="datetime1">
              <a:rPr lang="en-PH" smtClean="0"/>
              <a:t>27/03/2024</a:t>
            </a:fld>
            <a:endParaRPr lang="en-P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8DF6B8-7FD0-6FF6-4C51-589BDECE0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18A4BA-732E-5A42-02A5-F928831A7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E617-F5BA-4D02-A289-0DDFC71B0496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102181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3C721-A80A-1F86-59C6-C1B4E61F2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EF9010-0EF1-5E79-484B-5CFA109BB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4987F-9D38-47BE-B1D2-6E818C1B0B92}" type="datetime1">
              <a:rPr lang="en-PH" smtClean="0"/>
              <a:t>27/03/2024</a:t>
            </a:fld>
            <a:endParaRPr lang="en-P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50FEC3-BA44-6134-30A1-5879E005F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340DEF-AC64-FA60-5CF4-65D353F59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E617-F5BA-4D02-A289-0DDFC71B0496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829086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7B27E9-F2F3-2E70-BCEF-2BD36173D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E0B89-6F42-4B29-A183-998B16E0C51F}" type="datetime1">
              <a:rPr lang="en-PH" smtClean="0"/>
              <a:t>27/03/2024</a:t>
            </a:fld>
            <a:endParaRPr lang="en-P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7FD07F-FDBB-D384-E38F-A2AFE00D8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504FB4-3AA3-FA40-8080-FDB930816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E617-F5BA-4D02-A289-0DDFC71B0496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497208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A4ABE-9FE2-58AD-DF01-A184177ED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605F9-0AB8-8C78-FD35-126655A48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478980-1062-AFF0-5781-86DFC23D7A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1"/>
            </a:lvl2pPr>
            <a:lvl3pPr marL="914411" indent="0">
              <a:buNone/>
              <a:defRPr sz="1200"/>
            </a:lvl3pPr>
            <a:lvl4pPr marL="1371617" indent="0">
              <a:buNone/>
              <a:defRPr sz="1001"/>
            </a:lvl4pPr>
            <a:lvl5pPr marL="1828823" indent="0">
              <a:buNone/>
              <a:defRPr sz="1001"/>
            </a:lvl5pPr>
            <a:lvl6pPr marL="2286029" indent="0">
              <a:buNone/>
              <a:defRPr sz="1001"/>
            </a:lvl6pPr>
            <a:lvl7pPr marL="2743234" indent="0">
              <a:buNone/>
              <a:defRPr sz="1001"/>
            </a:lvl7pPr>
            <a:lvl8pPr marL="3200440" indent="0">
              <a:buNone/>
              <a:defRPr sz="1001"/>
            </a:lvl8pPr>
            <a:lvl9pPr marL="3657646" indent="0">
              <a:buNone/>
              <a:defRPr sz="10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A57A9F-5685-A88C-38C8-CD119A73E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A2E6-7D25-43F9-9BEC-4E0273EEA62E}" type="datetime1">
              <a:rPr lang="en-PH" smtClean="0"/>
              <a:t>27/03/2024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345ADF-6CA6-BDD2-B26F-D205E5449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12FE9B-8EFC-1052-9610-0774CDE72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E617-F5BA-4D02-A289-0DDFC71B0496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531994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984D3-6D81-917E-ACC5-7B6EE38CB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E0D4DD-FDED-DED6-DCE2-71D5FBFD53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9CCF5D-9261-AC85-FB33-E246528736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1"/>
            </a:lvl2pPr>
            <a:lvl3pPr marL="914411" indent="0">
              <a:buNone/>
              <a:defRPr sz="1200"/>
            </a:lvl3pPr>
            <a:lvl4pPr marL="1371617" indent="0">
              <a:buNone/>
              <a:defRPr sz="1001"/>
            </a:lvl4pPr>
            <a:lvl5pPr marL="1828823" indent="0">
              <a:buNone/>
              <a:defRPr sz="1001"/>
            </a:lvl5pPr>
            <a:lvl6pPr marL="2286029" indent="0">
              <a:buNone/>
              <a:defRPr sz="1001"/>
            </a:lvl6pPr>
            <a:lvl7pPr marL="2743234" indent="0">
              <a:buNone/>
              <a:defRPr sz="1001"/>
            </a:lvl7pPr>
            <a:lvl8pPr marL="3200440" indent="0">
              <a:buNone/>
              <a:defRPr sz="1001"/>
            </a:lvl8pPr>
            <a:lvl9pPr marL="3657646" indent="0">
              <a:buNone/>
              <a:defRPr sz="10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A511C1-07AF-E439-6AE3-DC140A124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EC90-9D22-474A-8A8B-975BD84C8255}" type="datetime1">
              <a:rPr lang="en-PH" smtClean="0"/>
              <a:t>27/03/2024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A62ECB-0A31-3D35-2CBC-D1B19A638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FBD1BC-A6A4-151A-04D6-EEF9F135B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E617-F5BA-4D02-A289-0DDFC71B0496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19401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7B9D63-46DF-E669-0087-4991C210D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9F2C3B-38B6-50F6-7401-87F423EF89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C61B07-60BF-C9EF-E164-A5A56BCD08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379C1-5A4C-4B1B-BF38-4377AE6F9BB0}" type="datetime1">
              <a:rPr lang="en-PH" smtClean="0"/>
              <a:t>27/03/2024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8CA0EE-B5E5-9231-E28A-A5223D5D9E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39F1C3-65B6-7532-7B69-AED8B64D3B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BE617-F5BA-4D02-A289-0DDFC71B0496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510726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4" indent="-228604" algn="l" defTabSz="914411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5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1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7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8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4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F72EBE24-C0B9-F8B5-45FA-245419CFB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752" y="93538"/>
            <a:ext cx="5042901" cy="533641"/>
          </a:xfrm>
        </p:spPr>
        <p:txBody>
          <a:bodyPr>
            <a:normAutofit/>
          </a:bodyPr>
          <a:lstStyle/>
          <a:p>
            <a:r>
              <a:rPr lang="en-US" sz="2889" b="1" dirty="0">
                <a:solidFill>
                  <a:schemeClr val="bg1"/>
                </a:solidFill>
                <a:latin typeface="Century Gothic" panose="020B0502020202020204" pitchFamily="34" charset="0"/>
              </a:rPr>
              <a:t>CAPABILITY ANALYSIS</a:t>
            </a:r>
            <a:endParaRPr lang="en-PH" sz="2889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id="{92DB0FB2-D69F-138E-C6B4-80316AA978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39254" y="44976"/>
            <a:ext cx="821120" cy="630758"/>
          </a:xfrm>
          <a:prstGeom prst="rect">
            <a:avLst/>
          </a:prstGeom>
        </p:spPr>
      </p:pic>
      <p:pic>
        <p:nvPicPr>
          <p:cNvPr id="6" name="Picture 5" descr="Bryan Whitefield, MRMIA, CCRO">
            <a:extLst>
              <a:ext uri="{FF2B5EF4-FFF2-40B4-BE49-F238E27FC236}">
                <a16:creationId xmlns:a16="http://schemas.microsoft.com/office/drawing/2014/main" id="{56C868DF-255C-FE00-F41C-6A19ED2E6D1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606"/>
          <a:stretch/>
        </p:blipFill>
        <p:spPr bwMode="auto">
          <a:xfrm>
            <a:off x="0" y="1"/>
            <a:ext cx="12192000" cy="49876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le 5">
            <a:extLst>
              <a:ext uri="{FF2B5EF4-FFF2-40B4-BE49-F238E27FC236}">
                <a16:creationId xmlns:a16="http://schemas.microsoft.com/office/drawing/2014/main" id="{BF8BA3EB-32A0-AE8B-1D1E-54D3C8657014}"/>
              </a:ext>
            </a:extLst>
          </p:cNvPr>
          <p:cNvSpPr txBox="1">
            <a:spLocks/>
          </p:cNvSpPr>
          <p:nvPr/>
        </p:nvSpPr>
        <p:spPr>
          <a:xfrm>
            <a:off x="101600" y="64655"/>
            <a:ext cx="3491346" cy="369454"/>
          </a:xfrm>
          <a:prstGeom prst="rect">
            <a:avLst/>
          </a:prstGeom>
        </p:spPr>
        <p:txBody>
          <a:bodyPr vert="horz" lIns="91440" tIns="45721" rIns="91440" bIns="4572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STAKEHOLDER ANALYSIS</a:t>
            </a:r>
            <a:endParaRPr lang="en-PH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8" name="Picture 7" descr="A picture containing logo&#10;&#10;Description automatically generated">
            <a:extLst>
              <a:ext uri="{FF2B5EF4-FFF2-40B4-BE49-F238E27FC236}">
                <a16:creationId xmlns:a16="http://schemas.microsoft.com/office/drawing/2014/main" id="{F4AC81E1-95DA-105D-B692-BAB5B93EA5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9830" y="31036"/>
            <a:ext cx="568485" cy="436692"/>
          </a:xfrm>
          <a:prstGeom prst="rect">
            <a:avLst/>
          </a:prstGeom>
        </p:spPr>
      </p:pic>
      <p:graphicFrame>
        <p:nvGraphicFramePr>
          <p:cNvPr id="10" name="object 4">
            <a:extLst>
              <a:ext uri="{FF2B5EF4-FFF2-40B4-BE49-F238E27FC236}">
                <a16:creationId xmlns:a16="http://schemas.microsoft.com/office/drawing/2014/main" id="{FE37F5E4-5EC6-6080-2027-55481523C0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46390"/>
              </p:ext>
            </p:extLst>
          </p:nvPr>
        </p:nvGraphicFramePr>
        <p:xfrm>
          <a:off x="146752" y="656062"/>
          <a:ext cx="11898496" cy="5898981"/>
        </p:xfrm>
        <a:graphic>
          <a:graphicData uri="http://schemas.openxmlformats.org/drawingml/2006/table">
            <a:tbl>
              <a:tblPr firstRow="1" bandRow="1"/>
              <a:tblGrid>
                <a:gridCol w="27526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77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77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503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645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9pPr>
                    </a:lstStyle>
                    <a:p>
                      <a:pPr marL="0" algn="ctr">
                        <a:lnSpc>
                          <a:spcPct val="120000"/>
                        </a:lnSpc>
                        <a:spcBef>
                          <a:spcPts val="0"/>
                        </a:spcBef>
                      </a:pPr>
                      <a:r>
                        <a:rPr sz="1600" b="1" spc="15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Stakeholders</a:t>
                      </a:r>
                      <a:endParaRPr sz="1600" dirty="0">
                        <a:latin typeface="+mn-lt"/>
                        <a:cs typeface="Arial"/>
                      </a:endParaRPr>
                    </a:p>
                  </a:txBody>
                  <a:tcPr marL="0" marR="0" marT="31749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E497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9pPr>
                    </a:lstStyle>
                    <a:p>
                      <a:pPr marL="0" marR="201930" indent="-243840" algn="ctr">
                        <a:lnSpc>
                          <a:spcPct val="120000"/>
                        </a:lnSpc>
                        <a:spcBef>
                          <a:spcPts val="0"/>
                        </a:spcBef>
                      </a:pPr>
                      <a:r>
                        <a:rPr sz="1600" b="1" spc="15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Their </a:t>
                      </a:r>
                      <a:r>
                        <a:rPr sz="1600" b="1" spc="1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views in respect of  your</a:t>
                      </a:r>
                      <a:r>
                        <a:rPr lang="en-US" sz="1600" b="1" spc="3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600" b="1" spc="15" dirty="0" err="1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Organisation</a:t>
                      </a:r>
                      <a:endParaRPr sz="1600" dirty="0">
                        <a:latin typeface="+mn-lt"/>
                        <a:cs typeface="Arial"/>
                      </a:endParaRPr>
                    </a:p>
                  </a:txBody>
                  <a:tcPr marL="0" marR="0" marT="4381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E497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9pPr>
                    </a:lstStyle>
                    <a:p>
                      <a:pPr marL="0" marR="78105" indent="-603885" algn="ctr">
                        <a:lnSpc>
                          <a:spcPct val="120000"/>
                        </a:lnSpc>
                        <a:spcBef>
                          <a:spcPts val="0"/>
                        </a:spcBef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Your </a:t>
                      </a:r>
                      <a:r>
                        <a:rPr sz="1600" b="1" spc="15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strengths </a:t>
                      </a:r>
                      <a:r>
                        <a:rPr sz="1600" b="1" spc="1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in managing  these</a:t>
                      </a:r>
                      <a:r>
                        <a:rPr sz="1600" b="1" spc="2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600" b="1" spc="1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views</a:t>
                      </a:r>
                      <a:endParaRPr sz="1600" dirty="0">
                        <a:latin typeface="+mn-lt"/>
                        <a:cs typeface="Arial"/>
                      </a:endParaRPr>
                    </a:p>
                  </a:txBody>
                  <a:tcPr marL="0" marR="0" marT="4381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E497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9pPr>
                    </a:lstStyle>
                    <a:p>
                      <a:pPr marL="0" marR="208279" indent="2540" algn="ctr">
                        <a:lnSpc>
                          <a:spcPct val="120000"/>
                        </a:lnSpc>
                        <a:spcBef>
                          <a:spcPts val="0"/>
                        </a:spcBef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Your </a:t>
                      </a:r>
                      <a:r>
                        <a:rPr sz="1600" b="1" spc="15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vulnerabilities with  </a:t>
                      </a:r>
                      <a:r>
                        <a:rPr sz="1600" b="1" spc="1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reference 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to </a:t>
                      </a:r>
                      <a:r>
                        <a:rPr sz="1600" b="1" spc="1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these</a:t>
                      </a:r>
                      <a:r>
                        <a:rPr sz="1600" b="1" spc="7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600" b="1" spc="1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views</a:t>
                      </a:r>
                      <a:endParaRPr sz="1600" dirty="0">
                        <a:latin typeface="+mn-lt"/>
                        <a:cs typeface="Arial"/>
                      </a:endParaRPr>
                    </a:p>
                  </a:txBody>
                  <a:tcPr marL="0" marR="0" marT="4381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E49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2739">
                <a:tc>
                  <a:txBody>
                    <a:bodyPr/>
                    <a:lstStyle/>
                    <a:p>
                      <a:r>
                        <a:rPr lang="en-AU" sz="12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Customers</a:t>
                      </a:r>
                      <a:endParaRPr lang="en-PH" sz="12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Symbol" panose="05050102010706020507" pitchFamily="18" charset="2"/>
                        <a:buChar char=""/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Overall positive opinion evidenced by our 35- 45% market share in our core business segments</a:t>
                      </a:r>
                      <a:endParaRPr lang="en-PH" sz="1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Symbol" panose="05050102010706020507" pitchFamily="18" charset="2"/>
                        <a:buChar char=""/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Large player who has a specialist broad array of skills but needing to show improved capability in providing innovative solutions</a:t>
                      </a:r>
                      <a:endParaRPr lang="en-PH" sz="1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Symbol" panose="05050102010706020507" pitchFamily="18" charset="2"/>
                        <a:buChar char=""/>
                      </a:pPr>
                      <a:r>
                        <a:rPr lang="en-AU" sz="12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This level of market share is for us to lose – risk management can help protect value</a:t>
                      </a:r>
                      <a:endParaRPr lang="en-PH" sz="12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Symbol" panose="05050102010706020507" pitchFamily="18" charset="2"/>
                        <a:buChar char=""/>
                      </a:pPr>
                      <a:r>
                        <a:rPr lang="en-AU" sz="12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Market share gives a solid base to try new and innovative thinking – risk management can help identify the right opportunities to take</a:t>
                      </a:r>
                      <a:endParaRPr lang="en-PH" sz="12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Symbol" panose="05050102010706020507" pitchFamily="18" charset="2"/>
                        <a:buChar char=""/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Risk is not seen as customer centric</a:t>
                      </a:r>
                      <a:endParaRPr lang="en-PH" sz="1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Symbol" panose="05050102010706020507" pitchFamily="18" charset="2"/>
                        <a:buChar char=""/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Risk is not seen as innovative</a:t>
                      </a:r>
                      <a:endParaRPr lang="en-PH" sz="1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3580">
                <a:tc>
                  <a:txBody>
                    <a:bodyPr/>
                    <a:lstStyle/>
                    <a:p>
                      <a:r>
                        <a:rPr lang="en-AU" sz="12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Employees</a:t>
                      </a:r>
                      <a:endParaRPr lang="en-PH" sz="12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Symbol" panose="05050102010706020507" pitchFamily="18" charset="2"/>
                        <a:buChar char=""/>
                      </a:pPr>
                      <a:r>
                        <a:rPr lang="en-AU" sz="12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Generally a good employer</a:t>
                      </a:r>
                      <a:endParaRPr lang="en-PH" sz="12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Symbol" panose="05050102010706020507" pitchFamily="18" charset="2"/>
                        <a:buChar char=""/>
                      </a:pPr>
                      <a:r>
                        <a:rPr lang="en-AU" sz="12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Stable and consistent</a:t>
                      </a:r>
                      <a:endParaRPr lang="en-PH" sz="12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Symbol" panose="05050102010706020507" pitchFamily="18" charset="2"/>
                        <a:buChar char=""/>
                      </a:pPr>
                      <a:r>
                        <a:rPr lang="en-AU" sz="12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Good employers manage risk</a:t>
                      </a:r>
                      <a:endParaRPr lang="en-PH" sz="12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Symbol" panose="05050102010706020507" pitchFamily="18" charset="2"/>
                        <a:buChar char=""/>
                      </a:pPr>
                      <a:r>
                        <a:rPr lang="en-AU" sz="12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Employees will be set in their ways – “we already manage risk”</a:t>
                      </a:r>
                      <a:endParaRPr lang="en-PH" sz="12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63580">
                <a:tc>
                  <a:txBody>
                    <a:bodyPr/>
                    <a:lstStyle/>
                    <a:p>
                      <a:r>
                        <a:rPr lang="en-AU" sz="12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Regulator</a:t>
                      </a:r>
                      <a:endParaRPr lang="en-PH" sz="12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Symbol" panose="05050102010706020507" pitchFamily="18" charset="2"/>
                        <a:buChar char=""/>
                      </a:pPr>
                      <a:r>
                        <a:rPr lang="en-AU" sz="12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They are adversarial in their approach which costs us in “over compliance” activities</a:t>
                      </a:r>
                      <a:endParaRPr lang="en-PH" sz="12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Symbol" panose="05050102010706020507" pitchFamily="18" charset="2"/>
                        <a:buChar char=""/>
                      </a:pPr>
                      <a:r>
                        <a:rPr lang="en-AU" sz="12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We are good at processes and systems which means we can get compliance pretty right</a:t>
                      </a:r>
                      <a:endParaRPr lang="en-PH" sz="12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Symbol" panose="05050102010706020507" pitchFamily="18" charset="2"/>
                        <a:buChar char=""/>
                      </a:pPr>
                      <a:r>
                        <a:rPr lang="en-AU" sz="12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Compliance has been used as  stick to get things done rather than a value enhancer. Risk is seen as a compliance activity</a:t>
                      </a:r>
                      <a:endParaRPr lang="en-PH" sz="12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577070"/>
                  </a:ext>
                </a:extLst>
              </a:tr>
              <a:tr h="963580">
                <a:tc>
                  <a:txBody>
                    <a:bodyPr/>
                    <a:lstStyle/>
                    <a:p>
                      <a:r>
                        <a:rPr lang="en-AU" sz="12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Suppliers</a:t>
                      </a:r>
                      <a:endParaRPr lang="en-PH" sz="12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Symbol" panose="05050102010706020507" pitchFamily="18" charset="2"/>
                        <a:buChar char=""/>
                      </a:pPr>
                      <a:r>
                        <a:rPr lang="en-AU" sz="12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Good payers at 45 – 60 days</a:t>
                      </a:r>
                      <a:endParaRPr lang="en-PH" sz="12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Symbol" panose="05050102010706020507" pitchFamily="18" charset="2"/>
                        <a:buChar char=""/>
                      </a:pPr>
                      <a:r>
                        <a:rPr lang="en-AU" sz="12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Good relationships</a:t>
                      </a:r>
                      <a:endParaRPr lang="en-PH" sz="12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Symbol" panose="05050102010706020507" pitchFamily="18" charset="2"/>
                        <a:buChar char=""/>
                      </a:pPr>
                      <a:r>
                        <a:rPr lang="en-AU" sz="12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Risk management can help identify the right opportunities to take with suppliers to help us be innovative</a:t>
                      </a:r>
                      <a:endParaRPr lang="en-PH" sz="12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Symbol" panose="05050102010706020507" pitchFamily="18" charset="2"/>
                        <a:buChar char=""/>
                      </a:pPr>
                      <a:r>
                        <a:rPr lang="en-AU" sz="12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Introduction of risk will be seen as a burden. More red tape.</a:t>
                      </a:r>
                      <a:endParaRPr lang="en-PH" sz="12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2042722"/>
                  </a:ext>
                </a:extLst>
              </a:tr>
              <a:tr h="963580">
                <a:tc>
                  <a:txBody>
                    <a:bodyPr/>
                    <a:lstStyle/>
                    <a:p>
                      <a:r>
                        <a:rPr lang="en-AU" sz="12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Employees</a:t>
                      </a:r>
                      <a:endParaRPr lang="en-PH" sz="12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Symbol" panose="05050102010706020507" pitchFamily="18" charset="2"/>
                        <a:buChar char=""/>
                      </a:pPr>
                      <a:r>
                        <a:rPr lang="en-AU" sz="12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Generally a good employer</a:t>
                      </a:r>
                      <a:endParaRPr lang="en-PH" sz="12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Symbol" panose="05050102010706020507" pitchFamily="18" charset="2"/>
                        <a:buChar char=""/>
                      </a:pPr>
                      <a:r>
                        <a:rPr lang="en-AU" sz="12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Stable and consistent</a:t>
                      </a:r>
                      <a:endParaRPr lang="en-PH" sz="12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Symbol" panose="05050102010706020507" pitchFamily="18" charset="2"/>
                        <a:buChar char=""/>
                      </a:pPr>
                      <a:r>
                        <a:rPr lang="en-AU" sz="12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Good employers manage risk</a:t>
                      </a:r>
                      <a:endParaRPr lang="en-PH" sz="12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Symbol" panose="05050102010706020507" pitchFamily="18" charset="2"/>
                        <a:buChar char=""/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Employees will be set in their ways – “we already manage risk”</a:t>
                      </a:r>
                      <a:endParaRPr lang="en-PH" sz="1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2193859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119D369-13C9-5AB5-7A51-E37259614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02048" y="6492874"/>
            <a:ext cx="2743200" cy="365125"/>
          </a:xfrm>
        </p:spPr>
        <p:txBody>
          <a:bodyPr/>
          <a:lstStyle/>
          <a:p>
            <a:r>
              <a:rPr lang="en-PH" dirty="0"/>
              <a:t>Page </a:t>
            </a:r>
            <a:fld id="{519BE617-F5BA-4D02-A289-0DDFC71B0496}" type="slidenum">
              <a:rPr lang="en-PH" smtClean="0"/>
              <a:t>1</a:t>
            </a:fld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077724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F72EBE24-C0B9-F8B5-45FA-245419CFB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752" y="93538"/>
            <a:ext cx="5042901" cy="533641"/>
          </a:xfrm>
        </p:spPr>
        <p:txBody>
          <a:bodyPr>
            <a:normAutofit/>
          </a:bodyPr>
          <a:lstStyle/>
          <a:p>
            <a:r>
              <a:rPr lang="en-US" sz="2889" b="1" dirty="0">
                <a:solidFill>
                  <a:schemeClr val="bg1"/>
                </a:solidFill>
                <a:latin typeface="Century Gothic" panose="020B0502020202020204" pitchFamily="34" charset="0"/>
              </a:rPr>
              <a:t>CAPABILITY ANALYSIS</a:t>
            </a:r>
            <a:endParaRPr lang="en-PH" sz="2889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id="{92DB0FB2-D69F-138E-C6B4-80316AA978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39254" y="44976"/>
            <a:ext cx="821120" cy="630758"/>
          </a:xfrm>
          <a:prstGeom prst="rect">
            <a:avLst/>
          </a:prstGeom>
        </p:spPr>
      </p:pic>
      <p:pic>
        <p:nvPicPr>
          <p:cNvPr id="6" name="Picture 5" descr="Bryan Whitefield, MRMIA, CCRO">
            <a:extLst>
              <a:ext uri="{FF2B5EF4-FFF2-40B4-BE49-F238E27FC236}">
                <a16:creationId xmlns:a16="http://schemas.microsoft.com/office/drawing/2014/main" id="{56C868DF-255C-FE00-F41C-6A19ED2E6D1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606"/>
          <a:stretch/>
        </p:blipFill>
        <p:spPr bwMode="auto">
          <a:xfrm>
            <a:off x="0" y="0"/>
            <a:ext cx="12192000" cy="49876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le 5">
            <a:extLst>
              <a:ext uri="{FF2B5EF4-FFF2-40B4-BE49-F238E27FC236}">
                <a16:creationId xmlns:a16="http://schemas.microsoft.com/office/drawing/2014/main" id="{BF8BA3EB-32A0-AE8B-1D1E-54D3C8657014}"/>
              </a:ext>
            </a:extLst>
          </p:cNvPr>
          <p:cNvSpPr txBox="1">
            <a:spLocks/>
          </p:cNvSpPr>
          <p:nvPr/>
        </p:nvSpPr>
        <p:spPr>
          <a:xfrm>
            <a:off x="101599" y="64655"/>
            <a:ext cx="4067792" cy="369454"/>
          </a:xfrm>
          <a:prstGeom prst="rect">
            <a:avLst/>
          </a:prstGeom>
        </p:spPr>
        <p:txBody>
          <a:bodyPr vert="horz" lIns="91440" tIns="45721" rIns="91440" bIns="45721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STAKEHOLDER ANALYSIS CONT’D</a:t>
            </a:r>
            <a:endParaRPr lang="en-PH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8" name="Picture 7" descr="A picture containing logo&#10;&#10;Description automatically generated">
            <a:extLst>
              <a:ext uri="{FF2B5EF4-FFF2-40B4-BE49-F238E27FC236}">
                <a16:creationId xmlns:a16="http://schemas.microsoft.com/office/drawing/2014/main" id="{F4AC81E1-95DA-105D-B692-BAB5B93EA5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9830" y="31036"/>
            <a:ext cx="568485" cy="436692"/>
          </a:xfrm>
          <a:prstGeom prst="rect">
            <a:avLst/>
          </a:prstGeom>
        </p:spPr>
      </p:pic>
      <p:graphicFrame>
        <p:nvGraphicFramePr>
          <p:cNvPr id="10" name="object 4">
            <a:extLst>
              <a:ext uri="{FF2B5EF4-FFF2-40B4-BE49-F238E27FC236}">
                <a16:creationId xmlns:a16="http://schemas.microsoft.com/office/drawing/2014/main" id="{FE37F5E4-5EC6-6080-2027-55481523C0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587905"/>
              </p:ext>
            </p:extLst>
          </p:nvPr>
        </p:nvGraphicFramePr>
        <p:xfrm>
          <a:off x="146752" y="753030"/>
          <a:ext cx="11898496" cy="5654941"/>
        </p:xfrm>
        <a:graphic>
          <a:graphicData uri="http://schemas.openxmlformats.org/drawingml/2006/table">
            <a:tbl>
              <a:tblPr firstRow="1" bandRow="1"/>
              <a:tblGrid>
                <a:gridCol w="27526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77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77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503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82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9pPr>
                    </a:lstStyle>
                    <a:p>
                      <a:pPr marL="0" algn="ctr">
                        <a:lnSpc>
                          <a:spcPct val="120000"/>
                        </a:lnSpc>
                        <a:spcBef>
                          <a:spcPts val="0"/>
                        </a:spcBef>
                      </a:pPr>
                      <a:r>
                        <a:rPr sz="1600" b="1" spc="15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Stakeholders</a:t>
                      </a:r>
                      <a:endParaRPr sz="1600" dirty="0">
                        <a:latin typeface="+mn-lt"/>
                        <a:cs typeface="Arial"/>
                      </a:endParaRPr>
                    </a:p>
                  </a:txBody>
                  <a:tcPr marL="0" marR="0" marT="31749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E497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9pPr>
                    </a:lstStyle>
                    <a:p>
                      <a:pPr marL="0" marR="201930" indent="-243840" algn="ctr">
                        <a:lnSpc>
                          <a:spcPct val="120000"/>
                        </a:lnSpc>
                        <a:spcBef>
                          <a:spcPts val="0"/>
                        </a:spcBef>
                      </a:pPr>
                      <a:r>
                        <a:rPr sz="1600" b="1" spc="15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Their </a:t>
                      </a:r>
                      <a:r>
                        <a:rPr sz="1600" b="1" spc="1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views in respect of  your</a:t>
                      </a:r>
                      <a:r>
                        <a:rPr lang="en-US" sz="1600" b="1" spc="3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600" b="1" spc="15" dirty="0" err="1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Organisation</a:t>
                      </a:r>
                      <a:endParaRPr sz="1600" dirty="0">
                        <a:latin typeface="+mn-lt"/>
                        <a:cs typeface="Arial"/>
                      </a:endParaRPr>
                    </a:p>
                  </a:txBody>
                  <a:tcPr marL="0" marR="0" marT="4381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E497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9pPr>
                    </a:lstStyle>
                    <a:p>
                      <a:pPr marL="0" marR="78105" indent="-603885" algn="ctr">
                        <a:lnSpc>
                          <a:spcPct val="120000"/>
                        </a:lnSpc>
                        <a:spcBef>
                          <a:spcPts val="0"/>
                        </a:spcBef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Your </a:t>
                      </a:r>
                      <a:r>
                        <a:rPr sz="1600" b="1" spc="15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strengths </a:t>
                      </a:r>
                      <a:r>
                        <a:rPr sz="1600" b="1" spc="1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in managing  these</a:t>
                      </a:r>
                      <a:r>
                        <a:rPr sz="1600" b="1" spc="2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600" b="1" spc="1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views</a:t>
                      </a:r>
                      <a:endParaRPr sz="1600" dirty="0">
                        <a:latin typeface="+mn-lt"/>
                        <a:cs typeface="Arial"/>
                      </a:endParaRPr>
                    </a:p>
                  </a:txBody>
                  <a:tcPr marL="0" marR="0" marT="4381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E497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9pPr>
                    </a:lstStyle>
                    <a:p>
                      <a:pPr marL="0" marR="208279" indent="2540" algn="ctr">
                        <a:lnSpc>
                          <a:spcPct val="120000"/>
                        </a:lnSpc>
                        <a:spcBef>
                          <a:spcPts val="0"/>
                        </a:spcBef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Your </a:t>
                      </a:r>
                      <a:r>
                        <a:rPr sz="1600" b="1" spc="15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vulnerabilities with  </a:t>
                      </a:r>
                      <a:r>
                        <a:rPr sz="1600" b="1" spc="1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reference 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to </a:t>
                      </a:r>
                      <a:r>
                        <a:rPr sz="1600" b="1" spc="1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these</a:t>
                      </a:r>
                      <a:r>
                        <a:rPr sz="1600" b="1" spc="7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600" b="1" spc="1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views</a:t>
                      </a:r>
                      <a:endParaRPr sz="1600" dirty="0">
                        <a:latin typeface="+mn-lt"/>
                        <a:cs typeface="Arial"/>
                      </a:endParaRPr>
                    </a:p>
                  </a:txBody>
                  <a:tcPr marL="0" marR="0" marT="4381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E49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38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9pPr>
                    </a:lstStyle>
                    <a:p>
                      <a:pPr marL="68580">
                        <a:lnSpc>
                          <a:spcPct val="120000"/>
                        </a:lnSpc>
                        <a:spcBef>
                          <a:spcPts val="0"/>
                        </a:spcBef>
                      </a:pPr>
                      <a:endParaRPr lang="en-AU" sz="1200" dirty="0">
                        <a:latin typeface="+mn-lt"/>
                        <a:cs typeface="Times New Roman"/>
                      </a:endParaRPr>
                    </a:p>
                    <a:p>
                      <a:pPr marL="68580">
                        <a:lnSpc>
                          <a:spcPct val="120000"/>
                        </a:lnSpc>
                        <a:spcBef>
                          <a:spcPts val="0"/>
                        </a:spcBef>
                      </a:pPr>
                      <a:endParaRPr lang="en-AU" sz="1200" dirty="0">
                        <a:latin typeface="+mn-lt"/>
                        <a:cs typeface="Times New Roman"/>
                      </a:endParaRPr>
                    </a:p>
                    <a:p>
                      <a:pPr marL="68580">
                        <a:lnSpc>
                          <a:spcPct val="120000"/>
                        </a:lnSpc>
                        <a:spcBef>
                          <a:spcPts val="0"/>
                        </a:spcBef>
                      </a:pPr>
                      <a:endParaRPr lang="en-AU" sz="1200" dirty="0">
                        <a:latin typeface="+mn-lt"/>
                        <a:cs typeface="Times New Roman"/>
                      </a:endParaRPr>
                    </a:p>
                    <a:p>
                      <a:pPr marL="68580">
                        <a:lnSpc>
                          <a:spcPct val="120000"/>
                        </a:lnSpc>
                        <a:spcBef>
                          <a:spcPts val="0"/>
                        </a:spcBef>
                      </a:pPr>
                      <a:endParaRPr lang="en-AU" sz="1200" dirty="0">
                        <a:latin typeface="+mn-lt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9pPr>
                    </a:lstStyle>
                    <a:p>
                      <a:pPr marL="67945" marR="414020" indent="0" algn="l">
                        <a:lnSpc>
                          <a:spcPct val="120000"/>
                        </a:lnSpc>
                        <a:spcBef>
                          <a:spcPts val="600"/>
                        </a:spcBef>
                        <a:buFont typeface="Courier New" panose="02070309020205020404" pitchFamily="49" charset="0"/>
                        <a:buNone/>
                        <a:tabLst>
                          <a:tab pos="219710" algn="l"/>
                        </a:tabLst>
                      </a:pPr>
                      <a:endParaRPr sz="1200" dirty="0">
                        <a:latin typeface="+mn-lt"/>
                        <a:cs typeface="Times New Roman"/>
                      </a:endParaRPr>
                    </a:p>
                  </a:txBody>
                  <a:tcPr marL="0" marR="0" marT="1016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9pPr>
                    </a:lstStyle>
                    <a:p>
                      <a:pPr marL="67945" marR="75565" indent="0" algn="l">
                        <a:lnSpc>
                          <a:spcPct val="120000"/>
                        </a:lnSpc>
                        <a:spcBef>
                          <a:spcPts val="600"/>
                        </a:spcBef>
                        <a:buFont typeface="Courier New" panose="02070309020205020404" pitchFamily="49" charset="0"/>
                        <a:buNone/>
                        <a:tabLst>
                          <a:tab pos="219710" algn="l"/>
                        </a:tabLst>
                      </a:pPr>
                      <a:endParaRPr sz="1200" dirty="0">
                        <a:latin typeface="+mn-lt"/>
                        <a:cs typeface="Times New Roman"/>
                      </a:endParaRPr>
                    </a:p>
                  </a:txBody>
                  <a:tcPr marL="0" marR="0" marT="1016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9pPr>
                    </a:lstStyle>
                    <a:p>
                      <a:pPr marL="353695" marR="302260" indent="-2857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buFont typeface="Courier New" panose="02070309020205020404" pitchFamily="49" charset="0"/>
                        <a:buChar char="o"/>
                        <a:tabLst>
                          <a:tab pos="219710" algn="l"/>
                        </a:tabLst>
                      </a:pPr>
                      <a:endParaRPr sz="1200" dirty="0">
                        <a:latin typeface="+mn-lt"/>
                        <a:cs typeface="Times New Roman"/>
                      </a:endParaRPr>
                    </a:p>
                  </a:txBody>
                  <a:tcPr marL="0" marR="0" marT="15241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57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9pPr>
                    </a:lstStyle>
                    <a:p>
                      <a:pPr marL="68580">
                        <a:lnSpc>
                          <a:spcPct val="120000"/>
                        </a:lnSpc>
                        <a:spcBef>
                          <a:spcPts val="0"/>
                        </a:spcBef>
                      </a:pPr>
                      <a:endParaRPr lang="en-AU" sz="1200" dirty="0">
                        <a:latin typeface="+mn-lt"/>
                        <a:cs typeface="Times New Roman"/>
                      </a:endParaRPr>
                    </a:p>
                    <a:p>
                      <a:pPr marL="68580">
                        <a:lnSpc>
                          <a:spcPct val="120000"/>
                        </a:lnSpc>
                        <a:spcBef>
                          <a:spcPts val="0"/>
                        </a:spcBef>
                      </a:pPr>
                      <a:endParaRPr sz="1200" dirty="0">
                        <a:latin typeface="+mn-lt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9pPr>
                    </a:lstStyle>
                    <a:p>
                      <a:pPr marL="353060" indent="-2857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buFont typeface="Courier New" panose="02070309020205020404" pitchFamily="49" charset="0"/>
                        <a:buChar char="o"/>
                        <a:tabLst>
                          <a:tab pos="219710" algn="l"/>
                        </a:tabLst>
                      </a:pPr>
                      <a:endParaRPr sz="1200" dirty="0">
                        <a:latin typeface="+mn-lt"/>
                        <a:cs typeface="Times New Roman"/>
                      </a:endParaRPr>
                    </a:p>
                  </a:txBody>
                  <a:tcPr marL="0" marR="0" marT="254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9pPr>
                    </a:lstStyle>
                    <a:p>
                      <a:pPr marL="353695" marR="84455" indent="-2857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buFont typeface="Courier New" panose="02070309020205020404" pitchFamily="49" charset="0"/>
                        <a:buChar char="o"/>
                        <a:tabLst>
                          <a:tab pos="219710" algn="l"/>
                        </a:tabLst>
                      </a:pPr>
                      <a:endParaRPr sz="1200" dirty="0">
                        <a:latin typeface="+mn-lt"/>
                        <a:cs typeface="Times New Roman"/>
                      </a:endParaRPr>
                    </a:p>
                  </a:txBody>
                  <a:tcPr marL="0" marR="0" marT="1016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ontserrat"/>
                        </a:defRPr>
                      </a:lvl9pPr>
                    </a:lstStyle>
                    <a:p>
                      <a:pPr marL="353695" marR="75565" indent="-2857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buFont typeface="Courier New" panose="02070309020205020404" pitchFamily="49" charset="0"/>
                        <a:buChar char="o"/>
                        <a:tabLst>
                          <a:tab pos="219710" algn="l"/>
                        </a:tabLst>
                      </a:pPr>
                      <a:endParaRPr sz="1200" dirty="0">
                        <a:latin typeface="+mn-lt"/>
                        <a:cs typeface="Times New Roman"/>
                      </a:endParaRPr>
                    </a:p>
                  </a:txBody>
                  <a:tcPr marL="0" marR="0" marT="15241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55701">
                <a:tc>
                  <a:txBody>
                    <a:bodyPr/>
                    <a:lstStyle/>
                    <a:p>
                      <a:pPr marL="68580">
                        <a:lnSpc>
                          <a:spcPct val="120000"/>
                        </a:lnSpc>
                        <a:spcBef>
                          <a:spcPts val="0"/>
                        </a:spcBef>
                      </a:pPr>
                      <a:endParaRPr lang="en-AU" sz="1200" dirty="0">
                        <a:latin typeface="+mn-lt"/>
                        <a:cs typeface="Times New Roman"/>
                      </a:endParaRPr>
                    </a:p>
                    <a:p>
                      <a:pPr marL="68580">
                        <a:lnSpc>
                          <a:spcPct val="120000"/>
                        </a:lnSpc>
                        <a:spcBef>
                          <a:spcPts val="0"/>
                        </a:spcBef>
                      </a:pPr>
                      <a:endParaRPr sz="1200" dirty="0">
                        <a:latin typeface="+mn-lt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53060" indent="-2857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buFont typeface="Courier New" panose="02070309020205020404" pitchFamily="49" charset="0"/>
                        <a:buChar char="o"/>
                        <a:tabLst>
                          <a:tab pos="219710" algn="l"/>
                        </a:tabLst>
                      </a:pPr>
                      <a:endParaRPr sz="1200" dirty="0">
                        <a:latin typeface="+mn-lt"/>
                        <a:cs typeface="Times New Roman"/>
                      </a:endParaRPr>
                    </a:p>
                  </a:txBody>
                  <a:tcPr marL="0" marR="0" marT="254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53695" marR="84455" indent="-2857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buFont typeface="Courier New" panose="02070309020205020404" pitchFamily="49" charset="0"/>
                        <a:buChar char="o"/>
                        <a:tabLst>
                          <a:tab pos="219710" algn="l"/>
                        </a:tabLst>
                      </a:pPr>
                      <a:endParaRPr sz="1200" dirty="0">
                        <a:latin typeface="+mn-lt"/>
                        <a:cs typeface="Times New Roman"/>
                      </a:endParaRPr>
                    </a:p>
                  </a:txBody>
                  <a:tcPr marL="0" marR="0" marT="1016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53695" marR="75565" indent="-2857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buFont typeface="Courier New" panose="02070309020205020404" pitchFamily="49" charset="0"/>
                        <a:buChar char="o"/>
                        <a:tabLst>
                          <a:tab pos="219710" algn="l"/>
                        </a:tabLst>
                      </a:pPr>
                      <a:endParaRPr sz="1200" dirty="0">
                        <a:latin typeface="+mn-lt"/>
                        <a:cs typeface="Times New Roman"/>
                      </a:endParaRPr>
                    </a:p>
                  </a:txBody>
                  <a:tcPr marL="0" marR="0" marT="15241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577070"/>
                  </a:ext>
                </a:extLst>
              </a:tr>
              <a:tr h="955701">
                <a:tc>
                  <a:txBody>
                    <a:bodyPr/>
                    <a:lstStyle/>
                    <a:p>
                      <a:pPr marL="68580">
                        <a:lnSpc>
                          <a:spcPct val="120000"/>
                        </a:lnSpc>
                        <a:spcBef>
                          <a:spcPts val="0"/>
                        </a:spcBef>
                      </a:pPr>
                      <a:endParaRPr lang="en-AU" sz="1200" dirty="0">
                        <a:latin typeface="+mn-lt"/>
                        <a:cs typeface="Times New Roman"/>
                      </a:endParaRPr>
                    </a:p>
                    <a:p>
                      <a:pPr marL="68580">
                        <a:lnSpc>
                          <a:spcPct val="120000"/>
                        </a:lnSpc>
                        <a:spcBef>
                          <a:spcPts val="0"/>
                        </a:spcBef>
                      </a:pPr>
                      <a:endParaRPr sz="1200" dirty="0">
                        <a:latin typeface="+mn-lt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53060" indent="-2857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buFont typeface="Courier New" panose="02070309020205020404" pitchFamily="49" charset="0"/>
                        <a:buChar char="o"/>
                        <a:tabLst>
                          <a:tab pos="219710" algn="l"/>
                        </a:tabLst>
                      </a:pPr>
                      <a:endParaRPr sz="1200" dirty="0">
                        <a:latin typeface="+mn-lt"/>
                        <a:cs typeface="Times New Roman"/>
                      </a:endParaRPr>
                    </a:p>
                  </a:txBody>
                  <a:tcPr marL="0" marR="0" marT="254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53695" marR="84455" indent="-2857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buFont typeface="Courier New" panose="02070309020205020404" pitchFamily="49" charset="0"/>
                        <a:buChar char="o"/>
                        <a:tabLst>
                          <a:tab pos="219710" algn="l"/>
                        </a:tabLst>
                      </a:pPr>
                      <a:endParaRPr sz="1200" dirty="0">
                        <a:latin typeface="+mn-lt"/>
                        <a:cs typeface="Times New Roman"/>
                      </a:endParaRPr>
                    </a:p>
                  </a:txBody>
                  <a:tcPr marL="0" marR="0" marT="1016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53695" marR="75565" indent="-2857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buFont typeface="Courier New" panose="02070309020205020404" pitchFamily="49" charset="0"/>
                        <a:buChar char="o"/>
                        <a:tabLst>
                          <a:tab pos="219710" algn="l"/>
                        </a:tabLst>
                      </a:pPr>
                      <a:endParaRPr sz="1200" dirty="0">
                        <a:latin typeface="+mn-lt"/>
                        <a:cs typeface="Times New Roman"/>
                      </a:endParaRPr>
                    </a:p>
                  </a:txBody>
                  <a:tcPr marL="0" marR="0" marT="15241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2042722"/>
                  </a:ext>
                </a:extLst>
              </a:tr>
              <a:tr h="955701">
                <a:tc>
                  <a:txBody>
                    <a:bodyPr/>
                    <a:lstStyle/>
                    <a:p>
                      <a:pPr marL="68580">
                        <a:lnSpc>
                          <a:spcPct val="120000"/>
                        </a:lnSpc>
                        <a:spcBef>
                          <a:spcPts val="0"/>
                        </a:spcBef>
                      </a:pPr>
                      <a:endParaRPr lang="en-AU" sz="1200" dirty="0">
                        <a:latin typeface="+mn-lt"/>
                        <a:cs typeface="Times New Roman"/>
                      </a:endParaRPr>
                    </a:p>
                    <a:p>
                      <a:pPr marL="68580">
                        <a:lnSpc>
                          <a:spcPct val="120000"/>
                        </a:lnSpc>
                        <a:spcBef>
                          <a:spcPts val="0"/>
                        </a:spcBef>
                      </a:pPr>
                      <a:endParaRPr sz="1200" dirty="0">
                        <a:latin typeface="+mn-lt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53060" indent="-2857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buFont typeface="Courier New" panose="02070309020205020404" pitchFamily="49" charset="0"/>
                        <a:buChar char="o"/>
                        <a:tabLst>
                          <a:tab pos="219710" algn="l"/>
                        </a:tabLst>
                      </a:pPr>
                      <a:endParaRPr sz="1200" dirty="0">
                        <a:latin typeface="+mn-lt"/>
                        <a:cs typeface="Times New Roman"/>
                      </a:endParaRPr>
                    </a:p>
                  </a:txBody>
                  <a:tcPr marL="0" marR="0" marT="254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53695" marR="84455" indent="-2857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buFont typeface="Courier New" panose="02070309020205020404" pitchFamily="49" charset="0"/>
                        <a:buChar char="o"/>
                        <a:tabLst>
                          <a:tab pos="219710" algn="l"/>
                        </a:tabLst>
                      </a:pPr>
                      <a:endParaRPr sz="1200" dirty="0">
                        <a:latin typeface="+mn-lt"/>
                        <a:cs typeface="Times New Roman"/>
                      </a:endParaRPr>
                    </a:p>
                  </a:txBody>
                  <a:tcPr marL="0" marR="0" marT="1016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53695" marR="75565" indent="-285750" algn="l">
                        <a:lnSpc>
                          <a:spcPct val="120000"/>
                        </a:lnSpc>
                        <a:spcBef>
                          <a:spcPts val="600"/>
                        </a:spcBef>
                        <a:buFont typeface="Courier New" panose="02070309020205020404" pitchFamily="49" charset="0"/>
                        <a:buChar char="o"/>
                        <a:tabLst>
                          <a:tab pos="219710" algn="l"/>
                        </a:tabLst>
                      </a:pPr>
                      <a:endParaRPr sz="1200" dirty="0">
                        <a:latin typeface="+mn-lt"/>
                        <a:cs typeface="Times New Roman"/>
                      </a:endParaRPr>
                    </a:p>
                  </a:txBody>
                  <a:tcPr marL="0" marR="0" marT="15241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2193859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F8DBE27-FC60-F745-4BE1-643C28F19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02048" y="6461839"/>
            <a:ext cx="2743200" cy="365125"/>
          </a:xfrm>
        </p:spPr>
        <p:txBody>
          <a:bodyPr/>
          <a:lstStyle/>
          <a:p>
            <a:r>
              <a:rPr lang="en-PH" dirty="0"/>
              <a:t>Page </a:t>
            </a:r>
            <a:fld id="{519BE617-F5BA-4D02-A289-0DDFC71B0496}" type="slidenum">
              <a:rPr lang="en-PH" smtClean="0"/>
              <a:t>2</a:t>
            </a:fld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525265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d82859c-6a2e-45fb-9ab5-da658c862a38" xsi:nil="true"/>
    <lcf76f155ced4ddcb4097134ff3c332f xmlns="c496861c-abac-4135-8586-2b412b203956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966CC32A93764F866C92C12710BE8D" ma:contentTypeVersion="18" ma:contentTypeDescription="Create a new document." ma:contentTypeScope="" ma:versionID="6f8450082c48eca675458ee4e8cd75a6">
  <xsd:schema xmlns:xsd="http://www.w3.org/2001/XMLSchema" xmlns:xs="http://www.w3.org/2001/XMLSchema" xmlns:p="http://schemas.microsoft.com/office/2006/metadata/properties" xmlns:ns2="c496861c-abac-4135-8586-2b412b203956" xmlns:ns3="5d82859c-6a2e-45fb-9ab5-da658c862a38" targetNamespace="http://schemas.microsoft.com/office/2006/metadata/properties" ma:root="true" ma:fieldsID="db135a9186ee290af3e7715375457b0d" ns2:_="" ns3:_="">
    <xsd:import namespace="c496861c-abac-4135-8586-2b412b203956"/>
    <xsd:import namespace="5d82859c-6a2e-45fb-9ab5-da658c862a3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96861c-abac-4135-8586-2b412b2039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7c1b7938-8814-4d61-b4eb-38f1663c546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82859c-6a2e-45fb-9ab5-da658c862a38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7b94502a-8f86-46a5-b808-014c9785206f}" ma:internalName="TaxCatchAll" ma:showField="CatchAllData" ma:web="5d82859c-6a2e-45fb-9ab5-da658c862a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B74D2BB-2784-455E-9A84-9A82F1271D74}">
  <ds:schemaRefs>
    <ds:schemaRef ds:uri="http://schemas.microsoft.com/office/2006/metadata/properties"/>
    <ds:schemaRef ds:uri="http://schemas.microsoft.com/office/infopath/2007/PartnerControls"/>
    <ds:schemaRef ds:uri="5d82859c-6a2e-45fb-9ab5-da658c862a38"/>
    <ds:schemaRef ds:uri="c496861c-abac-4135-8586-2b412b203956"/>
  </ds:schemaRefs>
</ds:datastoreItem>
</file>

<file path=customXml/itemProps2.xml><?xml version="1.0" encoding="utf-8"?>
<ds:datastoreItem xmlns:ds="http://schemas.openxmlformats.org/officeDocument/2006/customXml" ds:itemID="{35209EE6-BEFD-423F-A8B1-DE1965F88B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70D6DD-BD76-466F-9D01-95B576355A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496861c-abac-4135-8586-2b412b203956"/>
    <ds:schemaRef ds:uri="5d82859c-6a2e-45fb-9ab5-da658c862a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</TotalTime>
  <Words>293</Words>
  <Application>Microsoft Office PowerPoint</Application>
  <PresentationFormat>Widescreen</PresentationFormat>
  <Paragraphs>43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Courier New</vt:lpstr>
      <vt:lpstr>Symbol</vt:lpstr>
      <vt:lpstr>Office Theme</vt:lpstr>
      <vt:lpstr>CAPABILITY ANALYSIS</vt:lpstr>
      <vt:lpstr>CAPABILITY ANALYSIS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CAPABILITY ANALYSIS</dc:title>
  <dc:creator>Paula Rival</dc:creator>
  <cp:lastModifiedBy>Paula Rival</cp:lastModifiedBy>
  <cp:revision>17</cp:revision>
  <dcterms:created xsi:type="dcterms:W3CDTF">2022-10-13T06:50:38Z</dcterms:created>
  <dcterms:modified xsi:type="dcterms:W3CDTF">2024-03-27T01:41:57Z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0x0101008C966CC32A93764F866C92C12710BE8D</vt:lpwstr>
  </property>
  <property fmtid="{D5CDD505-2E9C-101B-9397-08002B2CF9AE}" pid="3" name="MediaServiceImageTags">
    <vt:lpwstr/>
  </property>
</Properties>
</file>